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8" r:id="rId4"/>
  </p:sldMasterIdLst>
  <p:notesMasterIdLst>
    <p:notesMasterId r:id="rId40"/>
  </p:notesMasterIdLst>
  <p:handoutMasterIdLst>
    <p:handoutMasterId r:id="rId41"/>
  </p:handoutMasterIdLst>
  <p:sldIdLst>
    <p:sldId id="265" r:id="rId5"/>
    <p:sldId id="1042" r:id="rId6"/>
    <p:sldId id="786" r:id="rId7"/>
    <p:sldId id="1097" r:id="rId8"/>
    <p:sldId id="1098" r:id="rId9"/>
    <p:sldId id="1099" r:id="rId10"/>
    <p:sldId id="1122" r:id="rId11"/>
    <p:sldId id="1088" r:id="rId12"/>
    <p:sldId id="1076" r:id="rId13"/>
    <p:sldId id="1102" r:id="rId14"/>
    <p:sldId id="1103" r:id="rId15"/>
    <p:sldId id="1105" r:id="rId16"/>
    <p:sldId id="1121" r:id="rId17"/>
    <p:sldId id="1078" r:id="rId18"/>
    <p:sldId id="1100" r:id="rId19"/>
    <p:sldId id="1117" r:id="rId20"/>
    <p:sldId id="1118" r:id="rId21"/>
    <p:sldId id="1119" r:id="rId22"/>
    <p:sldId id="1120" r:id="rId23"/>
    <p:sldId id="1084" r:id="rId24"/>
    <p:sldId id="260" r:id="rId25"/>
    <p:sldId id="1092" r:id="rId26"/>
    <p:sldId id="1094" r:id="rId27"/>
    <p:sldId id="1115" r:id="rId28"/>
    <p:sldId id="1116" r:id="rId29"/>
    <p:sldId id="1114" r:id="rId30"/>
    <p:sldId id="1060" r:id="rId31"/>
    <p:sldId id="1106" r:id="rId32"/>
    <p:sldId id="1107" r:id="rId33"/>
    <p:sldId id="1108" r:id="rId34"/>
    <p:sldId id="1109" r:id="rId35"/>
    <p:sldId id="1110" r:id="rId36"/>
    <p:sldId id="1111" r:id="rId37"/>
    <p:sldId id="1112" r:id="rId38"/>
    <p:sldId id="1113" r:id="rId39"/>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914400" rtl="0" eaLnBrk="1" latinLnBrk="0" hangingPunct="1">
      <a:defRPr kern="1200">
        <a:solidFill>
          <a:schemeClr val="tx1"/>
        </a:solidFill>
        <a:latin typeface="Arial" charset="0"/>
        <a:ea typeface="ＭＳ Ｐゴシック" charset="-128"/>
        <a:cs typeface="ＭＳ Ｐゴシック" charset="-128"/>
      </a:defRPr>
    </a:lvl6pPr>
    <a:lvl7pPr marL="2743200" algn="l" defTabSz="914400" rtl="0" eaLnBrk="1" latinLnBrk="0" hangingPunct="1">
      <a:defRPr kern="1200">
        <a:solidFill>
          <a:schemeClr val="tx1"/>
        </a:solidFill>
        <a:latin typeface="Arial" charset="0"/>
        <a:ea typeface="ＭＳ Ｐゴシック" charset="-128"/>
        <a:cs typeface="ＭＳ Ｐゴシック" charset="-128"/>
      </a:defRPr>
    </a:lvl7pPr>
    <a:lvl8pPr marL="3200400" algn="l" defTabSz="914400" rtl="0" eaLnBrk="1" latinLnBrk="0" hangingPunct="1">
      <a:defRPr kern="1200">
        <a:solidFill>
          <a:schemeClr val="tx1"/>
        </a:solidFill>
        <a:latin typeface="Arial" charset="0"/>
        <a:ea typeface="ＭＳ Ｐゴシック" charset="-128"/>
        <a:cs typeface="ＭＳ Ｐゴシック" charset="-128"/>
      </a:defRPr>
    </a:lvl8pPr>
    <a:lvl9pPr marL="3657600" algn="l" defTabSz="914400" rtl="0" eaLnBrk="1" latinLnBrk="0" hangingPunct="1">
      <a:defRPr kern="1200">
        <a:solidFill>
          <a:schemeClr val="tx1"/>
        </a:solidFill>
        <a:latin typeface="Arial" charset="0"/>
        <a:ea typeface="ＭＳ Ｐゴシック" charset="-128"/>
        <a:cs typeface="ＭＳ Ｐゴシック" charset="-128"/>
      </a:defRPr>
    </a:lvl9pPr>
  </p:defaultTextStyle>
  <p:extLst>
    <p:ext uri="{521415D9-36F7-43E2-AB2F-B90AF26B5E84}">
      <p14:sectionLst xmlns:p14="http://schemas.microsoft.com/office/powerpoint/2010/main">
        <p14:section name="Part 1" id="{BA7DFC3B-967C-8A47-A999-E6A9B6DA7CF2}">
          <p14:sldIdLst>
            <p14:sldId id="265"/>
            <p14:sldId id="1042"/>
            <p14:sldId id="786"/>
            <p14:sldId id="1097"/>
            <p14:sldId id="1098"/>
            <p14:sldId id="1099"/>
            <p14:sldId id="1122"/>
            <p14:sldId id="1088"/>
            <p14:sldId id="1076"/>
            <p14:sldId id="1102"/>
            <p14:sldId id="1103"/>
            <p14:sldId id="1105"/>
            <p14:sldId id="1121"/>
            <p14:sldId id="1078"/>
            <p14:sldId id="1100"/>
            <p14:sldId id="1117"/>
            <p14:sldId id="1118"/>
            <p14:sldId id="1119"/>
            <p14:sldId id="1120"/>
            <p14:sldId id="1084"/>
            <p14:sldId id="260"/>
            <p14:sldId id="1092"/>
            <p14:sldId id="1094"/>
            <p14:sldId id="1115"/>
            <p14:sldId id="1116"/>
            <p14:sldId id="1114"/>
            <p14:sldId id="1060"/>
            <p14:sldId id="1106"/>
            <p14:sldId id="1107"/>
            <p14:sldId id="1108"/>
            <p14:sldId id="1109"/>
            <p14:sldId id="1110"/>
            <p14:sldId id="1111"/>
            <p14:sldId id="1112"/>
            <p14:sldId id="111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94007" autoAdjust="0"/>
  </p:normalViewPr>
  <p:slideViewPr>
    <p:cSldViewPr snapToGrid="0" snapToObjects="1">
      <p:cViewPr varScale="1">
        <p:scale>
          <a:sx n="139" d="100"/>
          <a:sy n="139" d="100"/>
        </p:scale>
        <p:origin x="132" y="156"/>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mn-cs"/>
              </a:defRPr>
            </a:lvl1pPr>
          </a:lstStyle>
          <a:p>
            <a:pPr>
              <a:defRPr/>
            </a:pPr>
            <a:fld id="{3F7C3218-6286-4045-8084-7D8F4F6601BE}" type="datetimeFigureOut">
              <a:rPr lang="en-US" altLang="en-US"/>
              <a:pPr>
                <a:defRPr/>
              </a:pPr>
              <a:t>1/5/2023</a:t>
            </a:fld>
            <a:endParaRPr lang="en-US" alt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mn-cs"/>
              </a:defRPr>
            </a:lvl1pPr>
          </a:lstStyle>
          <a:p>
            <a:pPr>
              <a:defRPr/>
            </a:pPr>
            <a:fld id="{B276D228-A1C4-194E-BD76-E875F1B56BB0}" type="slidenum">
              <a:rPr lang="en-US" altLang="en-US"/>
              <a:pPr>
                <a:defRPr/>
              </a:pPr>
              <a:t>‹#›</a:t>
            </a:fld>
            <a:endParaRPr lang="en-US" altLang="en-US" dirty="0"/>
          </a:p>
        </p:txBody>
      </p:sp>
    </p:spTree>
    <p:extLst>
      <p:ext uri="{BB962C8B-B14F-4D97-AF65-F5344CB8AC3E}">
        <p14:creationId xmlns:p14="http://schemas.microsoft.com/office/powerpoint/2010/main" val="170710696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mn-cs"/>
              </a:defRPr>
            </a:lvl1pPr>
          </a:lstStyle>
          <a:p>
            <a:pPr>
              <a:defRPr/>
            </a:pPr>
            <a:fld id="{8F2EB731-3767-4A47-A391-014B15B43827}" type="datetimeFigureOut">
              <a:rPr lang="en-US" altLang="en-US"/>
              <a:pPr>
                <a:defRPr/>
              </a:pPr>
              <a:t>1/5/2023</a:t>
            </a:fld>
            <a:endParaRPr lang="en-US" alt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mn-cs"/>
              </a:defRPr>
            </a:lvl1pPr>
          </a:lstStyle>
          <a:p>
            <a:pPr>
              <a:defRPr/>
            </a:pPr>
            <a:fld id="{51998215-B6DA-6840-93A7-8744EF3D5C54}" type="slidenum">
              <a:rPr lang="en-US" altLang="en-US"/>
              <a:pPr>
                <a:defRPr/>
              </a:pPr>
              <a:t>‹#›</a:t>
            </a:fld>
            <a:endParaRPr lang="en-US" altLang="en-US" dirty="0"/>
          </a:p>
        </p:txBody>
      </p:sp>
    </p:spTree>
    <p:extLst>
      <p:ext uri="{BB962C8B-B14F-4D97-AF65-F5344CB8AC3E}">
        <p14:creationId xmlns:p14="http://schemas.microsoft.com/office/powerpoint/2010/main" val="533043458"/>
      </p:ext>
    </p:extLst>
  </p:cSld>
  <p:clrMap bg1="lt1" tx1="dk1" bg2="lt2" tx2="dk2" accent1="accent1" accent2="accent2" accent3="accent3" accent4="accent4" accent5="accent5" accent6="accent6" hlink="hlink" folHlink="folHlink"/>
  <p:hf hd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Blue_screen_of_death"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2</a:t>
            </a:fld>
            <a:endParaRPr lang="en-US" altLang="en-US" dirty="0"/>
          </a:p>
        </p:txBody>
      </p:sp>
    </p:spTree>
    <p:extLst>
      <p:ext uri="{BB962C8B-B14F-4D97-AF65-F5344CB8AC3E}">
        <p14:creationId xmlns:p14="http://schemas.microsoft.com/office/powerpoint/2010/main" val="3765575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1" i="0" dirty="0">
                <a:solidFill>
                  <a:srgbClr val="333333"/>
                </a:solidFill>
                <a:effectLst/>
                <a:latin typeface="PT Sans" panose="020B0604020202020204" pitchFamily="34" charset="0"/>
              </a:rPr>
              <a:t>The Man Who Found Stuxnet – Sergey </a:t>
            </a:r>
            <a:r>
              <a:rPr lang="en-US" b="1" i="0" dirty="0" err="1">
                <a:solidFill>
                  <a:srgbClr val="333333"/>
                </a:solidFill>
                <a:effectLst/>
                <a:latin typeface="PT Sans" panose="020B0604020202020204" pitchFamily="34" charset="0"/>
              </a:rPr>
              <a:t>Ulasen</a:t>
            </a:r>
            <a:endParaRPr lang="en-US" b="1" i="0" dirty="0">
              <a:solidFill>
                <a:srgbClr val="333333"/>
              </a:solidFill>
              <a:effectLst/>
              <a:latin typeface="PT Sans" panose="020B0604020202020204" pitchFamily="34" charset="0"/>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i="0" u="sng" dirty="0">
                <a:solidFill>
                  <a:srgbClr val="1A0DAB"/>
                </a:solidFill>
                <a:effectLst/>
                <a:latin typeface="arial" panose="020B0604020202020204" pitchFamily="34" charset="0"/>
                <a:hlinkClick r:id="rId3"/>
              </a:rPr>
              <a:t>Blue screen of death</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i="0" u="sng" dirty="0">
                <a:solidFill>
                  <a:srgbClr val="1A0DAB"/>
                </a:solidFill>
                <a:effectLst/>
                <a:latin typeface="arial" panose="020B0604020202020204" pitchFamily="34" charset="0"/>
                <a:hlinkClick r:id="rId3"/>
              </a:rPr>
              <a:t>#</a:t>
            </a:r>
            <a:r>
              <a:rPr lang="en-US" b="0" i="0" dirty="0">
                <a:solidFill>
                  <a:srgbClr val="24292F"/>
                </a:solidFill>
                <a:effectLst/>
                <a:latin typeface="ui-monospace"/>
              </a:rPr>
              <a:t>https://www.youtube.com/watch?v=U_7CGl6VWaQ</a:t>
            </a:r>
            <a:endParaRPr lang="en-US" b="0" i="0" u="sng" dirty="0">
              <a:solidFill>
                <a:srgbClr val="1A0DAB"/>
              </a:solidFill>
              <a:effectLst/>
              <a:latin typeface="arial" panose="020B0604020202020204" pitchFamily="34" charset="0"/>
              <a:hlinkClick r:id="rId3"/>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i="0" u="sng" dirty="0">
                <a:solidFill>
                  <a:srgbClr val="1A0DAB"/>
                </a:solidFill>
                <a:effectLst/>
                <a:latin typeface="arial" panose="020B0604020202020204" pitchFamily="34" charset="0"/>
                <a:hlinkClick r:id="rId3"/>
              </a:rPr>
              <a:t>#https://eugene.kaspersky.com/2011/11/02/the-man-who-found-stuxnet-sergey-ulasen-in-the-spotlight/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i="0" u="sng" dirty="0">
                <a:solidFill>
                  <a:srgbClr val="1A0DAB"/>
                </a:solidFill>
                <a:effectLst/>
                <a:latin typeface="arial" panose="020B0604020202020204" pitchFamily="34" charset="0"/>
                <a:hlinkClick r:id="rId3"/>
              </a:rPr>
              <a:t>#https://www.wilderssecurity.com/threads/rootkit-tmphider.276994/#post-1712134</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4</a:t>
            </a:fld>
            <a:endParaRPr lang="en-US" altLang="en-US" dirty="0"/>
          </a:p>
        </p:txBody>
      </p:sp>
    </p:spTree>
    <p:extLst>
      <p:ext uri="{BB962C8B-B14F-4D97-AF65-F5344CB8AC3E}">
        <p14:creationId xmlns:p14="http://schemas.microsoft.com/office/powerpoint/2010/main" val="1704400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1" i="0" dirty="0">
              <a:solidFill>
                <a:srgbClr val="333333"/>
              </a:solidFill>
              <a:effectLst/>
              <a:latin typeface="PT Sans" panose="020B0604020202020204" pitchFamily="34" charset="0"/>
            </a:endParaRP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5</a:t>
            </a:fld>
            <a:endParaRPr lang="en-US" altLang="en-US" dirty="0"/>
          </a:p>
        </p:txBody>
      </p:sp>
    </p:spTree>
    <p:extLst>
      <p:ext uri="{BB962C8B-B14F-4D97-AF65-F5344CB8AC3E}">
        <p14:creationId xmlns:p14="http://schemas.microsoft.com/office/powerpoint/2010/main" val="2346351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1" i="0" dirty="0">
                <a:solidFill>
                  <a:srgbClr val="333333"/>
                </a:solidFill>
                <a:effectLst/>
                <a:latin typeface="PT Sans" panose="020B0604020202020204" pitchFamily="34" charset="0"/>
              </a:rPr>
              <a:t>The Man Who Found Stuxnet – Sergey </a:t>
            </a:r>
            <a:r>
              <a:rPr lang="en-US" b="1" i="0" dirty="0" err="1">
                <a:solidFill>
                  <a:srgbClr val="333333"/>
                </a:solidFill>
                <a:effectLst/>
                <a:latin typeface="PT Sans" panose="020B0604020202020204" pitchFamily="34" charset="0"/>
              </a:rPr>
              <a:t>Ulasen</a:t>
            </a:r>
            <a:endParaRPr lang="en-US" b="1" i="0" dirty="0">
              <a:solidFill>
                <a:srgbClr val="333333"/>
              </a:solidFill>
              <a:effectLst/>
              <a:latin typeface="PT Sans" panose="020B0604020202020204" pitchFamily="34" charset="0"/>
            </a:endParaRP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6</a:t>
            </a:fld>
            <a:endParaRPr lang="en-US" altLang="en-US" dirty="0"/>
          </a:p>
        </p:txBody>
      </p:sp>
    </p:spTree>
    <p:extLst>
      <p:ext uri="{BB962C8B-B14F-4D97-AF65-F5344CB8AC3E}">
        <p14:creationId xmlns:p14="http://schemas.microsoft.com/office/powerpoint/2010/main" val="36718825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World">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571627"/>
            <a:ext cx="9144000" cy="1994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WG_logo_Color_3in.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0729" y="166482"/>
            <a:ext cx="1964641" cy="572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55600" y="2415780"/>
            <a:ext cx="8040914" cy="506015"/>
          </a:xfrm>
        </p:spPr>
        <p:txBody>
          <a:bodyPr/>
          <a:lstStyle>
            <a:lvl1pPr algn="ctr">
              <a:defRPr sz="3600" b="1">
                <a:solidFill>
                  <a:schemeClr val="bg1"/>
                </a:solidFill>
              </a:defRPr>
            </a:lvl1pPr>
          </a:lstStyle>
          <a:p>
            <a:r>
              <a:rPr lang="en-US"/>
              <a:t>Click to edit Master title style</a:t>
            </a:r>
            <a:endParaRPr lang="en-US" dirty="0"/>
          </a:p>
        </p:txBody>
      </p:sp>
      <p:sp>
        <p:nvSpPr>
          <p:cNvPr id="7" name="Subtitle 2"/>
          <p:cNvSpPr>
            <a:spLocks noGrp="1"/>
          </p:cNvSpPr>
          <p:nvPr>
            <p:ph type="subTitle" idx="1"/>
          </p:nvPr>
        </p:nvSpPr>
        <p:spPr>
          <a:xfrm>
            <a:off x="432946" y="4000501"/>
            <a:ext cx="3289968" cy="837851"/>
          </a:xfrm>
        </p:spPr>
        <p:txBody>
          <a:bodyPr anchor="ctr">
            <a:normAutofit/>
          </a:bodyPr>
          <a:lstStyle>
            <a:lvl1pPr marL="0" indent="0" algn="l">
              <a:buNone/>
              <a:defRPr sz="1600">
                <a:solidFill>
                  <a:schemeClr val="tx2">
                    <a:lumMod val="60000"/>
                    <a:lumOff val="40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15923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457200" y="769351"/>
            <a:ext cx="8229600" cy="383137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pPr>
              <a:defRPr/>
            </a:pPr>
            <a:fld id="{EF611178-6C3A-F247-8731-699DBDA96700}" type="slidenum">
              <a:rPr lang="en-US" altLang="en-US"/>
              <a:pPr>
                <a:defRPr/>
              </a:pPr>
              <a:t>‹#›</a:t>
            </a:fld>
            <a:endParaRPr lang="en-US" altLang="en-US" dirty="0"/>
          </a:p>
        </p:txBody>
      </p:sp>
    </p:spTree>
    <p:extLst>
      <p:ext uri="{BB962C8B-B14F-4D97-AF65-F5344CB8AC3E}">
        <p14:creationId xmlns:p14="http://schemas.microsoft.com/office/powerpoint/2010/main" val="965304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orld on Right">
    <p:spTree>
      <p:nvGrpSpPr>
        <p:cNvPr id="1" name=""/>
        <p:cNvGrpSpPr/>
        <p:nvPr/>
      </p:nvGrpSpPr>
      <p:grpSpPr>
        <a:xfrm>
          <a:off x="0" y="0"/>
          <a:ext cx="0" cy="0"/>
          <a:chOff x="0" y="0"/>
          <a:chExt cx="0" cy="0"/>
        </a:xfrm>
      </p:grpSpPr>
      <p:pic>
        <p:nvPicPr>
          <p:cNvPr id="4" name="Picture 7"/>
          <p:cNvPicPr>
            <a:picLocks noChangeAspect="1"/>
          </p:cNvPicPr>
          <p:nvPr/>
        </p:nvPicPr>
        <p:blipFill>
          <a:blip r:embed="rId2" cstate="screen">
            <a:extLst>
              <a:ext uri="{28A0092B-C50C-407E-A947-70E740481C1C}">
                <a14:useLocalDpi xmlns:a14="http://schemas.microsoft.com/office/drawing/2010/main"/>
              </a:ext>
            </a:extLst>
          </a:blip>
          <a:srcRect t="-1492"/>
          <a:stretch>
            <a:fillRect/>
          </a:stretch>
        </p:blipFill>
        <p:spPr bwMode="auto">
          <a:xfrm>
            <a:off x="7119256" y="-71438"/>
            <a:ext cx="202474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85462" y="4609046"/>
            <a:ext cx="1358537"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2" y="205980"/>
            <a:ext cx="5766263" cy="506015"/>
          </a:xfrm>
        </p:spPr>
        <p:txBody>
          <a:bodyPr/>
          <a:lstStyle>
            <a:lvl1pPr>
              <a:defRPr>
                <a:solidFill>
                  <a:schemeClr val="tx2"/>
                </a:solidFill>
              </a:defRPr>
            </a:lvl1pPr>
          </a:lstStyle>
          <a:p>
            <a:r>
              <a:rPr lang="en-US" dirty="0"/>
              <a:t>Click to edit Master title style</a:t>
            </a:r>
          </a:p>
        </p:txBody>
      </p:sp>
      <p:sp>
        <p:nvSpPr>
          <p:cNvPr id="8" name="Content Placeholder 3"/>
          <p:cNvSpPr>
            <a:spLocks noGrp="1"/>
          </p:cNvSpPr>
          <p:nvPr>
            <p:ph sz="half" idx="2"/>
          </p:nvPr>
        </p:nvSpPr>
        <p:spPr>
          <a:xfrm>
            <a:off x="457202" y="769351"/>
            <a:ext cx="5679553" cy="382527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2"/>
          <p:cNvSpPr>
            <a:spLocks noGrp="1"/>
          </p:cNvSpPr>
          <p:nvPr>
            <p:ph type="sldNum" sz="quarter" idx="10"/>
          </p:nvPr>
        </p:nvSpPr>
        <p:spPr/>
        <p:txBody>
          <a:bodyPr/>
          <a:lstStyle>
            <a:lvl1pPr>
              <a:defRPr>
                <a:solidFill>
                  <a:schemeClr val="bg1"/>
                </a:solidFill>
              </a:defRPr>
            </a:lvl1pPr>
          </a:lstStyle>
          <a:p>
            <a:pPr>
              <a:defRPr/>
            </a:pPr>
            <a:fld id="{3BE2AAB6-80C9-D04C-812E-2AE858C1AEC4}" type="slidenum">
              <a:rPr lang="en-US" altLang="en-US"/>
              <a:pPr>
                <a:defRPr/>
              </a:pPr>
              <a:t>‹#›</a:t>
            </a:fld>
            <a:endParaRPr lang="en-US" altLang="en-US" dirty="0"/>
          </a:p>
        </p:txBody>
      </p:sp>
    </p:spTree>
    <p:extLst>
      <p:ext uri="{BB962C8B-B14F-4D97-AF65-F5344CB8AC3E}">
        <p14:creationId xmlns:p14="http://schemas.microsoft.com/office/powerpoint/2010/main" val="902658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Divider - World">
    <p:spTree>
      <p:nvGrpSpPr>
        <p:cNvPr id="1" name=""/>
        <p:cNvGrpSpPr/>
        <p:nvPr/>
      </p:nvGrpSpPr>
      <p:grpSpPr>
        <a:xfrm>
          <a:off x="0" y="0"/>
          <a:ext cx="0" cy="0"/>
          <a:chOff x="0" y="0"/>
          <a:chExt cx="0" cy="0"/>
        </a:xfrm>
      </p:grpSpPr>
      <p:pic>
        <p:nvPicPr>
          <p:cNvPr id="3"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4766" y="2"/>
            <a:ext cx="9183687" cy="516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4766" y="2218136"/>
            <a:ext cx="9183687" cy="973931"/>
          </a:xfrm>
          <a:prstGeom prst="rect">
            <a:avLst/>
          </a:prstGeom>
          <a:solidFill>
            <a:schemeClr val="tx1">
              <a:alpha val="61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5" name="Picture 7"/>
          <p:cNvPicPr>
            <a:picLocks noChangeAspect="1"/>
          </p:cNvPicPr>
          <p:nvPr/>
        </p:nvPicPr>
        <p:blipFill rotWithShape="1">
          <a:blip r:embed="rId2">
            <a:extLst>
              <a:ext uri="{28A0092B-C50C-407E-A947-70E740481C1C}">
                <a14:useLocalDpi xmlns:a14="http://schemas.microsoft.com/office/drawing/2010/main"/>
              </a:ext>
            </a:extLst>
          </a:blip>
          <a:srcRect l="-4607" t="-4552" r="-2"/>
          <a:stretch/>
        </p:blipFill>
        <p:spPr bwMode="auto">
          <a:xfrm>
            <a:off x="-431074" y="-574766"/>
            <a:ext cx="9619528" cy="57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766" y="2218136"/>
            <a:ext cx="9183687" cy="973931"/>
          </a:xfrm>
          <a:prstGeom prst="rect">
            <a:avLst/>
          </a:prstGeom>
          <a:solidFill>
            <a:schemeClr val="tx2">
              <a:alpha val="61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 name="Title 1"/>
          <p:cNvSpPr>
            <a:spLocks noGrp="1"/>
          </p:cNvSpPr>
          <p:nvPr>
            <p:ph type="title"/>
          </p:nvPr>
        </p:nvSpPr>
        <p:spPr>
          <a:xfrm>
            <a:off x="5295" y="2218211"/>
            <a:ext cx="9182851" cy="974309"/>
          </a:xfrm>
          <a:ln>
            <a:noFill/>
          </a:ln>
        </p:spPr>
        <p:txBody>
          <a:bodyPr/>
          <a:lstStyle>
            <a:lvl1pPr algn="ctr">
              <a:defRPr sz="36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33897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Content Placeholder 2"/>
          <p:cNvSpPr>
            <a:spLocks noGrp="1"/>
          </p:cNvSpPr>
          <p:nvPr>
            <p:ph sz="half" idx="1"/>
          </p:nvPr>
        </p:nvSpPr>
        <p:spPr>
          <a:xfrm>
            <a:off x="457200" y="825001"/>
            <a:ext cx="4038600" cy="376962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825003"/>
            <a:ext cx="4038600" cy="3769621"/>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pPr>
              <a:defRPr/>
            </a:pPr>
            <a:fld id="{3DBEFFC9-7588-9E46-A8CC-C2BF237A9622}" type="slidenum">
              <a:rPr lang="en-US" altLang="en-US"/>
              <a:pPr>
                <a:defRPr/>
              </a:pPr>
              <a:t>‹#›</a:t>
            </a:fld>
            <a:endParaRPr lang="en-US" altLang="en-US" dirty="0"/>
          </a:p>
        </p:txBody>
      </p:sp>
    </p:spTree>
    <p:extLst>
      <p:ext uri="{BB962C8B-B14F-4D97-AF65-F5344CB8AC3E}">
        <p14:creationId xmlns:p14="http://schemas.microsoft.com/office/powerpoint/2010/main" val="1773917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BFF4D27F-4202-7D43-95B6-A3AF6F94866E}" type="slidenum">
              <a:rPr lang="en-US" altLang="en-US"/>
              <a:pPr>
                <a:defRPr/>
              </a:pPr>
              <a:t>‹#›</a:t>
            </a:fld>
            <a:endParaRPr lang="en-US" altLang="en-US" dirty="0"/>
          </a:p>
        </p:txBody>
      </p:sp>
    </p:spTree>
    <p:extLst>
      <p:ext uri="{BB962C8B-B14F-4D97-AF65-F5344CB8AC3E}">
        <p14:creationId xmlns:p14="http://schemas.microsoft.com/office/powerpoint/2010/main" val="714320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1953CE69-63AC-3847-8C1E-2B63C80ABEBC}" type="slidenum">
              <a:rPr lang="en-US" altLang="en-US"/>
              <a:pPr>
                <a:defRPr/>
              </a:pPr>
              <a:t>‹#›</a:t>
            </a:fld>
            <a:endParaRPr lang="en-US" altLang="en-US" dirty="0"/>
          </a:p>
        </p:txBody>
      </p:sp>
    </p:spTree>
    <p:extLst>
      <p:ext uri="{BB962C8B-B14F-4D97-AF65-F5344CB8AC3E}">
        <p14:creationId xmlns:p14="http://schemas.microsoft.com/office/powerpoint/2010/main" val="1158115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solidFill>
                  <a:schemeClr val="tx1"/>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678D7F1-4F6E-A640-969F-09B719C907E9}" type="slidenum">
              <a:rPr lang="en-US" altLang="en-US"/>
              <a:pPr>
                <a:defRPr/>
              </a:pPr>
              <a:t>‹#›</a:t>
            </a:fld>
            <a:endParaRPr lang="en-US" altLang="en-US" dirty="0"/>
          </a:p>
        </p:txBody>
      </p:sp>
    </p:spTree>
    <p:extLst>
      <p:ext uri="{BB962C8B-B14F-4D97-AF65-F5344CB8AC3E}">
        <p14:creationId xmlns:p14="http://schemas.microsoft.com/office/powerpoint/2010/main" val="1806445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036" y="1332411"/>
            <a:ext cx="9128963" cy="22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0" y="2069870"/>
            <a:ext cx="9120188" cy="735677"/>
          </a:xfrm>
        </p:spPr>
        <p:txBody>
          <a:bodyPr/>
          <a:lstStyle>
            <a:lvl1pPr algn="ctr">
              <a:defRPr sz="3600" b="1">
                <a:solidFill>
                  <a:schemeClr val="bg1"/>
                </a:solidFill>
              </a:defRPr>
            </a:lvl1pPr>
          </a:lstStyle>
          <a:p>
            <a:r>
              <a:rPr lang="en-US"/>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185C00F6-8687-794D-9AF3-C50808490187}" type="slidenum">
              <a:rPr lang="en-US" altLang="en-US"/>
              <a:pPr>
                <a:defRPr/>
              </a:pPr>
              <a:t>‹#›</a:t>
            </a:fld>
            <a:endParaRPr lang="en-US" altLang="en-US" dirty="0"/>
          </a:p>
        </p:txBody>
      </p:sp>
    </p:spTree>
    <p:extLst>
      <p:ext uri="{BB962C8B-B14F-4D97-AF65-F5344CB8AC3E}">
        <p14:creationId xmlns:p14="http://schemas.microsoft.com/office/powerpoint/2010/main" val="742849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p:cNvSpPr/>
          <p:nvPr/>
        </p:nvSpPr>
        <p:spPr>
          <a:xfrm>
            <a:off x="0" y="5075636"/>
            <a:ext cx="9144000" cy="67865"/>
          </a:xfrm>
          <a:prstGeom prst="rect">
            <a:avLst/>
          </a:prstGeom>
          <a:solidFill>
            <a:srgbClr val="CD092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457200" y="205980"/>
            <a:ext cx="8229600" cy="50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p:cNvSpPr>
            <a:spLocks noGrp="1"/>
          </p:cNvSpPr>
          <p:nvPr>
            <p:ph type="body" idx="1"/>
          </p:nvPr>
        </p:nvSpPr>
        <p:spPr bwMode="auto">
          <a:xfrm>
            <a:off x="457200" y="769145"/>
            <a:ext cx="8229600" cy="3825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8528050" y="-29765"/>
            <a:ext cx="592138" cy="27384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3A3A3A"/>
                </a:solidFill>
                <a:cs typeface="+mn-cs"/>
              </a:defRPr>
            </a:lvl1pPr>
          </a:lstStyle>
          <a:p>
            <a:pPr>
              <a:defRPr/>
            </a:pPr>
            <a:fld id="{3E9BDD6A-35E9-5D49-A88C-77E47882874B}" type="slidenum">
              <a:rPr lang="en-US" altLang="en-US"/>
              <a:pPr>
                <a:defRPr/>
              </a:pPr>
              <a:t>‹#›</a:t>
            </a:fld>
            <a:endParaRPr lang="en-US" altLang="en-US" dirty="0"/>
          </a:p>
        </p:txBody>
      </p:sp>
      <p:sp>
        <p:nvSpPr>
          <p:cNvPr id="1030" name="TextBox 9"/>
          <p:cNvSpPr txBox="1">
            <a:spLocks noChangeArrowheads="1"/>
          </p:cNvSpPr>
          <p:nvPr/>
        </p:nvSpPr>
        <p:spPr bwMode="auto">
          <a:xfrm>
            <a:off x="92056" y="4890970"/>
            <a:ext cx="24495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fontAlgn="base">
              <a:spcBef>
                <a:spcPct val="0"/>
              </a:spcBef>
              <a:spcAft>
                <a:spcPct val="0"/>
              </a:spcAft>
              <a:defRPr>
                <a:solidFill>
                  <a:schemeClr val="tx1"/>
                </a:solidFill>
                <a:latin typeface="Arial" charset="0"/>
                <a:ea typeface="ＭＳ Ｐゴシック" charset="-128"/>
              </a:defRPr>
            </a:lvl6pPr>
            <a:lvl7pPr marL="2971800" indent="-228600" defTabSz="457200" fontAlgn="base">
              <a:spcBef>
                <a:spcPct val="0"/>
              </a:spcBef>
              <a:spcAft>
                <a:spcPct val="0"/>
              </a:spcAft>
              <a:defRPr>
                <a:solidFill>
                  <a:schemeClr val="tx1"/>
                </a:solidFill>
                <a:latin typeface="Arial" charset="0"/>
                <a:ea typeface="ＭＳ Ｐゴシック" charset="-128"/>
              </a:defRPr>
            </a:lvl7pPr>
            <a:lvl8pPr marL="3429000" indent="-228600" defTabSz="457200" fontAlgn="base">
              <a:spcBef>
                <a:spcPct val="0"/>
              </a:spcBef>
              <a:spcAft>
                <a:spcPct val="0"/>
              </a:spcAft>
              <a:defRPr>
                <a:solidFill>
                  <a:schemeClr val="tx1"/>
                </a:solidFill>
                <a:latin typeface="Arial" charset="0"/>
                <a:ea typeface="ＭＳ Ｐゴシック" charset="-128"/>
              </a:defRPr>
            </a:lvl8pPr>
            <a:lvl9pPr marL="3886200" indent="-228600" defTabSz="457200" fontAlgn="base">
              <a:spcBef>
                <a:spcPct val="0"/>
              </a:spcBef>
              <a:spcAft>
                <a:spcPct val="0"/>
              </a:spcAft>
              <a:defRPr>
                <a:solidFill>
                  <a:schemeClr val="tx1"/>
                </a:solidFill>
                <a:latin typeface="Arial" charset="0"/>
                <a:ea typeface="ＭＳ Ｐゴシック" charset="-128"/>
              </a:defRPr>
            </a:lvl9pPr>
          </a:lstStyle>
          <a:p>
            <a:pPr eaLnBrk="1" hangingPunct="1">
              <a:defRPr/>
            </a:pPr>
            <a:r>
              <a:rPr lang="en-US" altLang="en-US" sz="600" dirty="0">
                <a:solidFill>
                  <a:srgbClr val="3A3A3A"/>
                </a:solidFill>
                <a:latin typeface="Calibri" charset="0"/>
                <a:cs typeface="+mn-cs"/>
              </a:rPr>
              <a:t>Copyright </a:t>
            </a:r>
            <a:r>
              <a:rPr lang="en-US" altLang="en-US" sz="600" dirty="0">
                <a:solidFill>
                  <a:srgbClr val="3A3A3A"/>
                </a:solidFill>
                <a:latin typeface="Calibri" charset="0"/>
              </a:rPr>
              <a:t>©2020</a:t>
            </a:r>
            <a:r>
              <a:rPr lang="en-US" altLang="en-US" sz="600" dirty="0">
                <a:solidFill>
                  <a:srgbClr val="3A3A3A"/>
                </a:solidFill>
                <a:latin typeface="Calibri" charset="0"/>
                <a:cs typeface="+mn-cs"/>
              </a:rPr>
              <a:t>.</a:t>
            </a:r>
            <a:r>
              <a:rPr lang="en-US" altLang="en-US" sz="600" baseline="0" dirty="0">
                <a:solidFill>
                  <a:srgbClr val="3A3A3A"/>
                </a:solidFill>
                <a:latin typeface="Calibri" charset="0"/>
                <a:cs typeface="+mn-cs"/>
              </a:rPr>
              <a:t> </a:t>
            </a:r>
            <a:r>
              <a:rPr lang="en-US" altLang="en-US" sz="600" dirty="0">
                <a:solidFill>
                  <a:srgbClr val="3A3A3A"/>
                </a:solidFill>
                <a:latin typeface="Calibri" charset="0"/>
                <a:cs typeface="+mn-cs"/>
              </a:rPr>
              <a:t>WatchGuard Technologies, Inc. All Rights Reserved</a:t>
            </a:r>
          </a:p>
        </p:txBody>
      </p:sp>
      <p:sp>
        <p:nvSpPr>
          <p:cNvPr id="1031" name="Picture 3" descr="WG_logo_Color_3in.png"/>
          <p:cNvSpPr>
            <a:spLocks noChangeAspect="1"/>
          </p:cNvSpPr>
          <p:nvPr/>
        </p:nvSpPr>
        <p:spPr bwMode="auto">
          <a:xfrm>
            <a:off x="7632700" y="4702969"/>
            <a:ext cx="13970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cs typeface="ＭＳ Ｐゴシック" charset="-128"/>
              </a:defRPr>
            </a:lvl1pPr>
            <a:lvl2pPr marL="742950" indent="-285750">
              <a:defRPr>
                <a:solidFill>
                  <a:schemeClr val="tx1"/>
                </a:solidFill>
                <a:latin typeface="Arial" charset="0"/>
                <a:ea typeface="ＭＳ Ｐゴシック" charset="-128"/>
                <a:cs typeface="ＭＳ Ｐゴシック" charset="-128"/>
              </a:defRPr>
            </a:lvl2pPr>
            <a:lvl3pPr marL="1143000" indent="-228600">
              <a:defRPr>
                <a:solidFill>
                  <a:schemeClr val="tx1"/>
                </a:solidFill>
                <a:latin typeface="Arial" charset="0"/>
                <a:ea typeface="ＭＳ Ｐゴシック" charset="-128"/>
                <a:cs typeface="ＭＳ Ｐゴシック" charset="-128"/>
              </a:defRPr>
            </a:lvl3pPr>
            <a:lvl4pPr marL="1600200" indent="-228600">
              <a:defRPr>
                <a:solidFill>
                  <a:schemeClr val="tx1"/>
                </a:solidFill>
                <a:latin typeface="Arial" charset="0"/>
                <a:ea typeface="ＭＳ Ｐゴシック" charset="-128"/>
                <a:cs typeface="ＭＳ Ｐゴシック" charset="-128"/>
              </a:defRPr>
            </a:lvl4pPr>
            <a:lvl5pPr marL="2057400" indent="-228600">
              <a:defRPr>
                <a:solidFill>
                  <a:schemeClr val="tx1"/>
                </a:solidFill>
                <a:latin typeface="Arial" charset="0"/>
                <a:ea typeface="ＭＳ Ｐゴシック" charset="-128"/>
                <a:cs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9pPr>
          </a:lstStyle>
          <a:p>
            <a:endParaRPr lang="en-US" altLang="en-US"/>
          </a:p>
        </p:txBody>
      </p:sp>
    </p:spTree>
  </p:cSld>
  <p:clrMap bg1="lt1" tx1="dk1" bg2="lt2" tx2="dk2" accent1="accent1" accent2="accent2" accent3="accent3" accent4="accent4" accent5="accent5" accent6="accent6" hlink="hlink" folHlink="folHlink"/>
  <p:sldLayoutIdLst>
    <p:sldLayoutId id="2147483804" r:id="rId1"/>
    <p:sldLayoutId id="2147483798" r:id="rId2"/>
    <p:sldLayoutId id="2147483806" r:id="rId3"/>
    <p:sldLayoutId id="2147483808" r:id="rId4"/>
    <p:sldLayoutId id="2147483799" r:id="rId5"/>
    <p:sldLayoutId id="2147483800" r:id="rId6"/>
    <p:sldLayoutId id="2147483801" r:id="rId7"/>
    <p:sldLayoutId id="2147483802" r:id="rId8"/>
    <p:sldLayoutId id="2147483810" r:id="rId9"/>
  </p:sldLayoutIdLst>
  <p:hf hdr="0" dt="0"/>
  <p:txStyles>
    <p:titleStyle>
      <a:lvl1pPr algn="l" defTabSz="457189" rtl="0" eaLnBrk="0" fontAlgn="base" hangingPunct="0">
        <a:spcBef>
          <a:spcPct val="0"/>
        </a:spcBef>
        <a:spcAft>
          <a:spcPct val="0"/>
        </a:spcAft>
        <a:defRPr sz="2800" kern="1200">
          <a:solidFill>
            <a:schemeClr val="tx1"/>
          </a:solidFill>
          <a:latin typeface="+mj-lt"/>
          <a:ea typeface="ＭＳ Ｐゴシック" charset="-128"/>
          <a:cs typeface="ＭＳ Ｐゴシック" charset="-128"/>
        </a:defRPr>
      </a:lvl1pPr>
      <a:lvl2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2pPr>
      <a:lvl3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3pPr>
      <a:lvl4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4pPr>
      <a:lvl5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5pPr>
      <a:lvl6pPr marL="457189" algn="l" defTabSz="457189" rtl="0" eaLnBrk="1" fontAlgn="base" hangingPunct="1">
        <a:spcBef>
          <a:spcPct val="0"/>
        </a:spcBef>
        <a:spcAft>
          <a:spcPct val="0"/>
        </a:spcAft>
        <a:defRPr sz="2800">
          <a:solidFill>
            <a:schemeClr val="tx1"/>
          </a:solidFill>
          <a:latin typeface="Arial" charset="0"/>
          <a:ea typeface="ＭＳ Ｐゴシック" charset="-128"/>
        </a:defRPr>
      </a:lvl6pPr>
      <a:lvl7pPr marL="914377" algn="l" defTabSz="457189" rtl="0" eaLnBrk="1" fontAlgn="base" hangingPunct="1">
        <a:spcBef>
          <a:spcPct val="0"/>
        </a:spcBef>
        <a:spcAft>
          <a:spcPct val="0"/>
        </a:spcAft>
        <a:defRPr sz="2800">
          <a:solidFill>
            <a:schemeClr val="tx1"/>
          </a:solidFill>
          <a:latin typeface="Arial" charset="0"/>
          <a:ea typeface="ＭＳ Ｐゴシック" charset="-128"/>
        </a:defRPr>
      </a:lvl7pPr>
      <a:lvl8pPr marL="1371566" algn="l" defTabSz="457189" rtl="0" eaLnBrk="1" fontAlgn="base" hangingPunct="1">
        <a:spcBef>
          <a:spcPct val="0"/>
        </a:spcBef>
        <a:spcAft>
          <a:spcPct val="0"/>
        </a:spcAft>
        <a:defRPr sz="2800">
          <a:solidFill>
            <a:schemeClr val="tx1"/>
          </a:solidFill>
          <a:latin typeface="Arial" charset="0"/>
          <a:ea typeface="ＭＳ Ｐゴシック" charset="-128"/>
        </a:defRPr>
      </a:lvl8pPr>
      <a:lvl9pPr marL="1828754" algn="l" defTabSz="457189" rtl="0" eaLnBrk="1" fontAlgn="base" hangingPunct="1">
        <a:spcBef>
          <a:spcPct val="0"/>
        </a:spcBef>
        <a:spcAft>
          <a:spcPct val="0"/>
        </a:spcAft>
        <a:defRPr sz="2800">
          <a:solidFill>
            <a:schemeClr val="tx1"/>
          </a:solidFill>
          <a:latin typeface="Arial" charset="0"/>
          <a:ea typeface="ＭＳ Ｐゴシック" charset="-128"/>
        </a:defRPr>
      </a:lvl9pPr>
    </p:titleStyle>
    <p:bodyStyle>
      <a:lvl1pPr marL="342891" indent="-342891" algn="l" defTabSz="457189" rtl="0" eaLnBrk="0" fontAlgn="base" hangingPunct="0">
        <a:spcBef>
          <a:spcPct val="20000"/>
        </a:spcBef>
        <a:spcAft>
          <a:spcPct val="0"/>
        </a:spcAft>
        <a:buClr>
          <a:srgbClr val="A6A6A6"/>
        </a:buClr>
        <a:buFont typeface="Wingdings" charset="2"/>
        <a:buChar char="§"/>
        <a:defRPr sz="2400" kern="1200">
          <a:solidFill>
            <a:schemeClr val="tx2"/>
          </a:solidFill>
          <a:latin typeface="+mn-lt"/>
          <a:ea typeface="ＭＳ Ｐゴシック" charset="-128"/>
          <a:cs typeface="ＭＳ Ｐゴシック" charset="-128"/>
        </a:defRPr>
      </a:lvl1pPr>
      <a:lvl2pPr marL="742932" indent="-285744" algn="l" defTabSz="457189" rtl="0" eaLnBrk="0" fontAlgn="base" hangingPunct="0">
        <a:spcBef>
          <a:spcPct val="20000"/>
        </a:spcBef>
        <a:spcAft>
          <a:spcPct val="0"/>
        </a:spcAft>
        <a:buClr>
          <a:srgbClr val="A6A6A6"/>
        </a:buClr>
        <a:buFont typeface="Arial" charset="0"/>
        <a:buChar char="–"/>
        <a:defRPr sz="2000" kern="1200">
          <a:solidFill>
            <a:schemeClr val="tx2"/>
          </a:solidFill>
          <a:latin typeface="+mn-lt"/>
          <a:ea typeface="ＭＳ Ｐゴシック" charset="-128"/>
          <a:cs typeface="ＭＳ Ｐゴシック" charset="-128"/>
        </a:defRPr>
      </a:lvl2pPr>
      <a:lvl3pPr marL="1142971" indent="-228594" algn="l" defTabSz="457189" rtl="0" eaLnBrk="0" fontAlgn="base" hangingPunct="0">
        <a:spcBef>
          <a:spcPct val="20000"/>
        </a:spcBef>
        <a:spcAft>
          <a:spcPct val="0"/>
        </a:spcAft>
        <a:buClr>
          <a:srgbClr val="A6A6A6"/>
        </a:buClr>
        <a:buFont typeface="Arial" charset="0"/>
        <a:buChar char="•"/>
        <a:defRPr kern="1200">
          <a:solidFill>
            <a:schemeClr val="tx2"/>
          </a:solidFill>
          <a:latin typeface="+mn-lt"/>
          <a:ea typeface="ＭＳ Ｐゴシック" charset="-128"/>
          <a:cs typeface="ＭＳ Ｐゴシック" charset="-128"/>
        </a:defRPr>
      </a:lvl3pPr>
      <a:lvl4pPr marL="1600160" indent="-228594" algn="l" defTabSz="457189" rtl="0" eaLnBrk="0" fontAlgn="base" hangingPunct="0">
        <a:spcBef>
          <a:spcPct val="20000"/>
        </a:spcBef>
        <a:spcAft>
          <a:spcPct val="0"/>
        </a:spcAft>
        <a:buClr>
          <a:srgbClr val="A6A6A6"/>
        </a:buClr>
        <a:buFont typeface="Arial" charset="0"/>
        <a:buChar char="–"/>
        <a:defRPr sz="1600" kern="1200">
          <a:solidFill>
            <a:schemeClr val="tx2"/>
          </a:solidFill>
          <a:latin typeface="+mn-lt"/>
          <a:ea typeface="ＭＳ Ｐゴシック" charset="-128"/>
          <a:cs typeface="ＭＳ Ｐゴシック" charset="-128"/>
        </a:defRPr>
      </a:lvl4pPr>
      <a:lvl5pPr marL="2057349" indent="-228594" algn="l" defTabSz="457189" rtl="0" eaLnBrk="0" fontAlgn="base" hangingPunct="0">
        <a:spcBef>
          <a:spcPct val="20000"/>
        </a:spcBef>
        <a:spcAft>
          <a:spcPct val="0"/>
        </a:spcAft>
        <a:buClr>
          <a:srgbClr val="A6A6A6"/>
        </a:buClr>
        <a:buFont typeface="Arial" charset="0"/>
        <a:buChar char="»"/>
        <a:defRPr sz="1400" kern="1200">
          <a:solidFill>
            <a:schemeClr val="tx2"/>
          </a:solidFill>
          <a:latin typeface="+mn-lt"/>
          <a:ea typeface="ＭＳ Ｐゴシック" charset="-128"/>
          <a:cs typeface="ＭＳ Ｐゴシック" charset="-128"/>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mailto:ryan.estes@watchguard.com"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zetter.substack.com/p/dozens-of-computers-in-ukraine-wiped?s=r" TargetMode="External"/><Relationship Id="rId7" Type="http://schemas.openxmlformats.org/officeDocument/2006/relationships/hyperlink" Target="https://www.bbc.com/news/world-europe-59992531" TargetMode="External"/><Relationship Id="rId2" Type="http://schemas.openxmlformats.org/officeDocument/2006/relationships/hyperlink" Target="https://www.recordedfuture.com/whispergate-malware-corrupts-computers-ukraine/" TargetMode="External"/><Relationship Id="rId1" Type="http://schemas.openxmlformats.org/officeDocument/2006/relationships/slideLayout" Target="../slideLayouts/slideLayout2.xml"/><Relationship Id="rId6" Type="http://schemas.openxmlformats.org/officeDocument/2006/relationships/hyperlink" Target="https://www.nytimes.com/2022/01/14/world/europe/hackers-ukraine-government-sites.html" TargetMode="External"/><Relationship Id="rId5" Type="http://schemas.openxmlformats.org/officeDocument/2006/relationships/hyperlink" Target="https://spravdi.gov.ua/ataka-na-uryadovi-sajty-novyj-rozdil-kibervijny-proty-ukrayiny/:" TargetMode="External"/><Relationship Id="rId4" Type="http://schemas.openxmlformats.org/officeDocument/2006/relationships/hyperlink" Target="https://www.microsoft.com/security/blog/2022/01/15/destructive-malware-targeting-ukrainian-organizations/"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viasat.com/about/newsroom/blog/ka-sat-network-cyber-attack-overview/" TargetMode="External"/><Relationship Id="rId3" Type="http://schemas.openxmlformats.org/officeDocument/2006/relationships/hyperlink" Target="https://therecord.media/viasat-confirms-report-of-wiper-malware-used-in-ukraine-cyberattack/" TargetMode="External"/><Relationship Id="rId7" Type="http://schemas.openxmlformats.org/officeDocument/2006/relationships/hyperlink" Target="https://www.reversemode.com/2022/03/satcom-terminals-under-attack-in-europe.html" TargetMode="External"/><Relationship Id="rId12" Type="http://schemas.openxmlformats.org/officeDocument/2006/relationships/hyperlink" Target="https://www.washingtonpost.com/national-security/2022/03/24/russian-military-behind-hack-satellite-communication-devices-ukraine-wars-outset-us-officials-say/" TargetMode="External"/><Relationship Id="rId2" Type="http://schemas.openxmlformats.org/officeDocument/2006/relationships/hyperlink" Target="https://www.welivesecurity.com/2022/02/24/hermeticwiper-new-data-wiping-malware-hits-ukraine/" TargetMode="External"/><Relationship Id="rId1" Type="http://schemas.openxmlformats.org/officeDocument/2006/relationships/slideLayout" Target="../slideLayouts/slideLayout2.xml"/><Relationship Id="rId6" Type="http://schemas.openxmlformats.org/officeDocument/2006/relationships/hyperlink" Target="https://thestack.technology/viasat-ka-sat-outage-cyber/" TargetMode="External"/><Relationship Id="rId11" Type="http://schemas.openxmlformats.org/officeDocument/2006/relationships/hyperlink" Target="https://www.reuters.com/world/europe/exclusive-us-spy-agency-probes-sabotage-satellite-internet-during-russian-2022-03-11/" TargetMode="External"/><Relationship Id="rId5" Type="http://schemas.openxmlformats.org/officeDocument/2006/relationships/hyperlink" Target="https://www.france24.com/fr/info-en-continu/20220304-des-milliers-d-internautes-en-europe-priv%C3%A9s-d-internet-suite-%C3%A0-une-probable-cyber-attaque" TargetMode="External"/><Relationship Id="rId10" Type="http://schemas.openxmlformats.org/officeDocument/2006/relationships/hyperlink" Target="https://www.consilium.europa.eu/en/press/press-releases/2022/05/10/russian-cyber-operations-against-ukraine-declaration-by-the-high-representative-on-behalf-of-the-european-union/" TargetMode="External"/><Relationship Id="rId4" Type="http://schemas.openxmlformats.org/officeDocument/2006/relationships/hyperlink" Target="https://www.securityweek.com/cyberattack-knocks-thousands-offline-europe" TargetMode="External"/><Relationship Id="rId9" Type="http://schemas.openxmlformats.org/officeDocument/2006/relationships/hyperlink" Target="https://www.sentinelone.com/labs/acidrain-a-modem-wiper-rains-down-on-europ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hyperlink" Target="https://www.welivesecurity.com/2022/03/01/isaacwiper-hermeticwizard-wiper-worm-targeting-ukrain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twitter.com/ESETresearch/status/1503436423818534915" TargetMode="External"/><Relationship Id="rId2" Type="http://schemas.openxmlformats.org/officeDocument/2006/relationships/hyperlink" Target="https://query.prod.cms.rt.microsoft.com/cms/api/am/binary/RE4Vwwd" TargetMode="External"/><Relationship Id="rId1" Type="http://schemas.openxmlformats.org/officeDocument/2006/relationships/slideLayout" Target="../slideLayouts/slideLayout2.xml"/><Relationship Id="rId4" Type="http://schemas.openxmlformats.org/officeDocument/2006/relationships/hyperlink" Target="https://www.bleepingcomputer.com/news/security/new-caddywiper-data-wiping-malware-hits-ukrainian-networks/https:/cip.gov.ua/en/news/khto-stoyit-za-kiberatakami-na-ukrayinsku-kritichnu-informaciinu-infrastrukturu-statistika-15-22-bereznya"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cert.gov.ua/article/38088" TargetMode="External"/><Relationship Id="rId2" Type="http://schemas.openxmlformats.org/officeDocument/2006/relationships/hyperlink" Target="https://twitter.com/ESETresearch/status/1503436423818534915" TargetMode="External"/><Relationship Id="rId1" Type="http://schemas.openxmlformats.org/officeDocument/2006/relationships/slideLayout" Target="../slideLayouts/slideLayout2.xml"/><Relationship Id="rId4" Type="http://schemas.openxmlformats.org/officeDocument/2006/relationships/hyperlink" Target="https://socprime.com/blog/doublezero-destructive-malware-used-in-cyber-attacks-at-ukrainian-companies-cert-ua-aler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microsoft.com/en-us/security/blog/2022/10/14/new-prestige-ransomware-impacts-organizations-in-ukraine-and-poland/" TargetMode="External"/><Relationship Id="rId2" Type="http://schemas.openxmlformats.org/officeDocument/2006/relationships/hyperlink" Target="https://twitter.com/ESETresearch/status/1503436423818534915" TargetMode="External"/><Relationship Id="rId1" Type="http://schemas.openxmlformats.org/officeDocument/2006/relationships/slideLayout" Target="../slideLayouts/slideLayout2.xml"/><Relationship Id="rId4" Type="http://schemas.openxmlformats.org/officeDocument/2006/relationships/hyperlink" Target="https://www.bleepingcomputer.com/news/security/new-azov-data-wiper-tries-to-frame-researchers-and-bleepingcomputer/"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cert.gov.ua/article/2724253" TargetMode="External"/><Relationship Id="rId2" Type="http://schemas.openxmlformats.org/officeDocument/2006/relationships/hyperlink" Target="https://twitter.com/ESETresearch/status/1503436423818534915" TargetMode="External"/><Relationship Id="rId1" Type="http://schemas.openxmlformats.org/officeDocument/2006/relationships/slideLayout" Target="../slideLayouts/slideLayout2.xml"/><Relationship Id="rId5" Type="http://schemas.openxmlformats.org/officeDocument/2006/relationships/hyperlink" Target="https://twitter.com/ESETresearch/status/1596181925663760386" TargetMode="External"/><Relationship Id="rId4" Type="http://schemas.openxmlformats.org/officeDocument/2006/relationships/hyperlink" Target="https://www.welivesecurity.com/2022/11/28/ransomboggs-new-ransomware-ukrain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2.jpeg"/><Relationship Id="rId5" Type="http://schemas.openxmlformats.org/officeDocument/2006/relationships/hyperlink" Target="https://en.wikipedia.org/wiki/Bsod" TargetMode="Externa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hyperlink" Target="https://www.securelist.com/en/blog/2236/Stuxnet_signed_certificates_frequently_asked_question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310651" y="2078964"/>
            <a:ext cx="8040688" cy="838199"/>
          </a:xfrm>
          <a:effectLst>
            <a:outerShdw blurRad="50800" dist="38100" dir="2700000" algn="tl" rotWithShape="0">
              <a:prstClr val="black">
                <a:alpha val="40000"/>
              </a:prstClr>
            </a:outerShdw>
          </a:effectLst>
        </p:spPr>
        <p:txBody>
          <a:bodyPr>
            <a:noAutofit/>
          </a:bodyPr>
          <a:lstStyle/>
          <a:p>
            <a:r>
              <a:rPr lang="en-US" altLang="en-US" sz="4800" dirty="0"/>
              <a:t>Malware involvement at Battlefields</a:t>
            </a:r>
          </a:p>
        </p:txBody>
      </p:sp>
      <p:sp>
        <p:nvSpPr>
          <p:cNvPr id="4" name="Subtitle 3"/>
          <p:cNvSpPr>
            <a:spLocks noGrp="1"/>
          </p:cNvSpPr>
          <p:nvPr>
            <p:ph type="subTitle" idx="1"/>
          </p:nvPr>
        </p:nvSpPr>
        <p:spPr>
          <a:xfrm>
            <a:off x="5030145" y="4630432"/>
            <a:ext cx="1260387" cy="562686"/>
          </a:xfrm>
        </p:spPr>
        <p:txBody>
          <a:bodyPr>
            <a:normAutofit/>
          </a:bodyPr>
          <a:lstStyle/>
          <a:p>
            <a:r>
              <a:rPr lang="en-US" dirty="0"/>
              <a:t>Ryan Estes</a:t>
            </a:r>
          </a:p>
        </p:txBody>
      </p:sp>
      <p:sp>
        <p:nvSpPr>
          <p:cNvPr id="18435" name="Slide Number Placeholder 2"/>
          <p:cNvSpPr>
            <a:spLocks noGrp="1"/>
          </p:cNvSpPr>
          <p:nvPr>
            <p:ph type="sldNum" sz="quarter" idx="4294967295"/>
          </p:nvPr>
        </p:nvSpPr>
        <p:spPr bwMode="auto">
          <a:xfrm>
            <a:off x="8551863" y="-896938"/>
            <a:ext cx="592137"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6A6A6"/>
              </a:buClr>
              <a:buFont typeface="Wingdings" charset="2"/>
              <a:buChar char="§"/>
              <a:defRPr sz="2400">
                <a:solidFill>
                  <a:schemeClr val="tx2"/>
                </a:solidFill>
                <a:latin typeface="Arial" charset="0"/>
                <a:ea typeface="ＭＳ Ｐゴシック" charset="-128"/>
                <a:cs typeface="ＭＳ Ｐゴシック" charset="-128"/>
              </a:defRPr>
            </a:lvl1pPr>
            <a:lvl2pPr marL="742932" indent="-285744">
              <a:spcBef>
                <a:spcPct val="20000"/>
              </a:spcBef>
              <a:buClr>
                <a:srgbClr val="A6A6A6"/>
              </a:buClr>
              <a:buFont typeface="Arial" charset="0"/>
              <a:buChar char="–"/>
              <a:defRPr sz="2000">
                <a:solidFill>
                  <a:schemeClr val="tx2"/>
                </a:solidFill>
                <a:latin typeface="Arial" charset="0"/>
                <a:ea typeface="ＭＳ Ｐゴシック" charset="-128"/>
                <a:cs typeface="ＭＳ Ｐゴシック" charset="-128"/>
              </a:defRPr>
            </a:lvl2pPr>
            <a:lvl3pPr marL="1142971" indent="-228594">
              <a:spcBef>
                <a:spcPct val="20000"/>
              </a:spcBef>
              <a:buClr>
                <a:srgbClr val="A6A6A6"/>
              </a:buClr>
              <a:buFont typeface="Arial" charset="0"/>
              <a:buChar char="•"/>
              <a:defRPr>
                <a:solidFill>
                  <a:schemeClr val="tx2"/>
                </a:solidFill>
                <a:latin typeface="Arial" charset="0"/>
                <a:ea typeface="ＭＳ Ｐゴシック" charset="-128"/>
                <a:cs typeface="ＭＳ Ｐゴシック" charset="-128"/>
              </a:defRPr>
            </a:lvl3pPr>
            <a:lvl4pPr marL="1600160" indent="-228594">
              <a:spcBef>
                <a:spcPct val="20000"/>
              </a:spcBef>
              <a:buClr>
                <a:srgbClr val="A6A6A6"/>
              </a:buClr>
              <a:buFont typeface="Arial" charset="0"/>
              <a:buChar char="–"/>
              <a:defRPr sz="1600">
                <a:solidFill>
                  <a:schemeClr val="tx2"/>
                </a:solidFill>
                <a:latin typeface="Arial" charset="0"/>
                <a:ea typeface="ＭＳ Ｐゴシック" charset="-128"/>
                <a:cs typeface="ＭＳ Ｐゴシック" charset="-128"/>
              </a:defRPr>
            </a:lvl4pPr>
            <a:lvl5pPr marL="2057349" indent="-228594">
              <a:spcBef>
                <a:spcPct val="20000"/>
              </a:spcBef>
              <a:buClr>
                <a:srgbClr val="A6A6A6"/>
              </a:buClr>
              <a:buFont typeface="Arial" charset="0"/>
              <a:buChar char="»"/>
              <a:defRPr sz="1400">
                <a:solidFill>
                  <a:schemeClr val="tx2"/>
                </a:solidFill>
                <a:latin typeface="Arial" charset="0"/>
                <a:ea typeface="ＭＳ Ｐゴシック" charset="-128"/>
                <a:cs typeface="ＭＳ Ｐゴシック" charset="-128"/>
              </a:defRPr>
            </a:lvl5pPr>
            <a:lvl6pPr marL="2514537"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6pPr>
            <a:lvl7pPr marL="2971726"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7pPr>
            <a:lvl8pPr marL="3428914"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8pPr>
            <a:lvl9pPr marL="3886103"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9pPr>
          </a:lstStyle>
          <a:p>
            <a:pPr>
              <a:spcBef>
                <a:spcPct val="0"/>
              </a:spcBef>
              <a:buClrTx/>
              <a:buFontTx/>
              <a:buNone/>
            </a:pPr>
            <a:fld id="{F3F47AA3-CABC-0647-8338-21F1737D6A23}" type="slidenum">
              <a:rPr lang="en-US" altLang="en-US" sz="900">
                <a:solidFill>
                  <a:srgbClr val="3A3A3A"/>
                </a:solidFill>
              </a:rPr>
              <a:pPr>
                <a:spcBef>
                  <a:spcPct val="0"/>
                </a:spcBef>
                <a:buClrTx/>
                <a:buFontTx/>
                <a:buNone/>
              </a:pPr>
              <a:t>1</a:t>
            </a:fld>
            <a:endParaRPr lang="en-US" altLang="en-US" sz="900">
              <a:solidFill>
                <a:srgbClr val="3A3A3A"/>
              </a:solidFill>
            </a:endParaRPr>
          </a:p>
        </p:txBody>
      </p:sp>
      <p:pic>
        <p:nvPicPr>
          <p:cNvPr id="5" name="Picture 2">
            <a:extLst>
              <a:ext uri="{FF2B5EF4-FFF2-40B4-BE49-F238E27FC236}">
                <a16:creationId xmlns:a16="http://schemas.microsoft.com/office/drawing/2014/main" id="{6E58D523-2E5D-431A-B410-B02560DAE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660" y="3275802"/>
            <a:ext cx="1167429" cy="1167429"/>
          </a:xfrm>
          <a:prstGeom prst="rect">
            <a:avLst/>
          </a:prstGeom>
          <a:noFill/>
          <a:effectLst>
            <a:innerShdw blurRad="63500" dist="50800" dir="13500000">
              <a:prstClr val="black">
                <a:alpha val="50000"/>
              </a:prstClr>
            </a:inn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9" name="Picture 8" descr="A person wearing sunglasses&#10;&#10;Description automatically generated with medium confidence">
            <a:extLst>
              <a:ext uri="{FF2B5EF4-FFF2-40B4-BE49-F238E27FC236}">
                <a16:creationId xmlns:a16="http://schemas.microsoft.com/office/drawing/2014/main" id="{A5E9BDE7-3F86-4B5C-A789-AA1B4CD3AD1D}"/>
              </a:ext>
            </a:extLst>
          </p:cNvPr>
          <p:cNvPicPr>
            <a:picLocks noChangeAspect="1"/>
          </p:cNvPicPr>
          <p:nvPr/>
        </p:nvPicPr>
        <p:blipFill rotWithShape="1">
          <a:blip r:embed="rId3"/>
          <a:srcRect t="21711" r="41089"/>
          <a:stretch/>
        </p:blipFill>
        <p:spPr>
          <a:xfrm>
            <a:off x="5146159" y="3212371"/>
            <a:ext cx="963558" cy="12804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Subtitle 3">
            <a:extLst>
              <a:ext uri="{FF2B5EF4-FFF2-40B4-BE49-F238E27FC236}">
                <a16:creationId xmlns:a16="http://schemas.microsoft.com/office/drawing/2014/main" id="{A52F92B7-36F8-4D89-8DE6-1B7A3A68287E}"/>
              </a:ext>
            </a:extLst>
          </p:cNvPr>
          <p:cNvSpPr txBox="1">
            <a:spLocks/>
          </p:cNvSpPr>
          <p:nvPr/>
        </p:nvSpPr>
        <p:spPr bwMode="auto">
          <a:xfrm>
            <a:off x="2303878" y="4492850"/>
            <a:ext cx="1595667" cy="83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normAutofit/>
          </a:bodyPr>
          <a:lstStyle>
            <a:lvl1pPr marL="0" indent="0" algn="l" defTabSz="457189" rtl="0" eaLnBrk="0" fontAlgn="base" hangingPunct="0">
              <a:spcBef>
                <a:spcPct val="20000"/>
              </a:spcBef>
              <a:spcAft>
                <a:spcPct val="0"/>
              </a:spcAft>
              <a:buClr>
                <a:srgbClr val="A6A6A6"/>
              </a:buClr>
              <a:buFont typeface="Wingdings" charset="2"/>
              <a:buNone/>
              <a:defRPr sz="1600" kern="1200">
                <a:solidFill>
                  <a:schemeClr val="tx2">
                    <a:lumMod val="60000"/>
                    <a:lumOff val="40000"/>
                  </a:schemeClr>
                </a:solidFill>
                <a:latin typeface="+mn-lt"/>
                <a:ea typeface="ＭＳ Ｐゴシック" charset="-128"/>
                <a:cs typeface="ＭＳ Ｐゴシック" charset="-128"/>
              </a:defRPr>
            </a:lvl1pPr>
            <a:lvl2pPr marL="457189" indent="0" algn="ctr" defTabSz="457189" rtl="0" eaLnBrk="0" fontAlgn="base" hangingPunct="0">
              <a:spcBef>
                <a:spcPct val="20000"/>
              </a:spcBef>
              <a:spcAft>
                <a:spcPct val="0"/>
              </a:spcAft>
              <a:buClr>
                <a:srgbClr val="A6A6A6"/>
              </a:buClr>
              <a:buFont typeface="Arial" charset="0"/>
              <a:buNone/>
              <a:defRPr sz="2000" kern="1200">
                <a:solidFill>
                  <a:schemeClr val="tx1">
                    <a:tint val="75000"/>
                  </a:schemeClr>
                </a:solidFill>
                <a:latin typeface="+mn-lt"/>
                <a:ea typeface="ＭＳ Ｐゴシック" charset="-128"/>
                <a:cs typeface="ＭＳ Ｐゴシック" charset="-128"/>
              </a:defRPr>
            </a:lvl2pPr>
            <a:lvl3pPr marL="914377" indent="0" algn="ctr" defTabSz="457189" rtl="0" eaLnBrk="0" fontAlgn="base" hangingPunct="0">
              <a:spcBef>
                <a:spcPct val="20000"/>
              </a:spcBef>
              <a:spcAft>
                <a:spcPct val="0"/>
              </a:spcAft>
              <a:buClr>
                <a:srgbClr val="A6A6A6"/>
              </a:buClr>
              <a:buFont typeface="Arial" charset="0"/>
              <a:buNone/>
              <a:defRPr kern="1200">
                <a:solidFill>
                  <a:schemeClr val="tx1">
                    <a:tint val="75000"/>
                  </a:schemeClr>
                </a:solidFill>
                <a:latin typeface="+mn-lt"/>
                <a:ea typeface="ＭＳ Ｐゴシック" charset="-128"/>
                <a:cs typeface="ＭＳ Ｐゴシック" charset="-128"/>
              </a:defRPr>
            </a:lvl3pPr>
            <a:lvl4pPr marL="1371566" indent="0" algn="ctr" defTabSz="457189" rtl="0" eaLnBrk="0" fontAlgn="base" hangingPunct="0">
              <a:spcBef>
                <a:spcPct val="20000"/>
              </a:spcBef>
              <a:spcAft>
                <a:spcPct val="0"/>
              </a:spcAft>
              <a:buClr>
                <a:srgbClr val="A6A6A6"/>
              </a:buClr>
              <a:buFont typeface="Arial" charset="0"/>
              <a:buNone/>
              <a:defRPr sz="1600" kern="1200">
                <a:solidFill>
                  <a:schemeClr val="tx1">
                    <a:tint val="75000"/>
                  </a:schemeClr>
                </a:solidFill>
                <a:latin typeface="+mn-lt"/>
                <a:ea typeface="ＭＳ Ｐゴシック" charset="-128"/>
                <a:cs typeface="ＭＳ Ｐゴシック" charset="-128"/>
              </a:defRPr>
            </a:lvl4pPr>
            <a:lvl5pPr marL="1828754" indent="0" algn="ctr" defTabSz="457189" rtl="0" eaLnBrk="0" fontAlgn="base" hangingPunct="0">
              <a:spcBef>
                <a:spcPct val="20000"/>
              </a:spcBef>
              <a:spcAft>
                <a:spcPct val="0"/>
              </a:spcAft>
              <a:buClr>
                <a:srgbClr val="A6A6A6"/>
              </a:buClr>
              <a:buFont typeface="Arial" charset="0"/>
              <a:buNone/>
              <a:defRPr sz="1400" kern="1200">
                <a:solidFill>
                  <a:schemeClr val="tx1">
                    <a:tint val="75000"/>
                  </a:schemeClr>
                </a:solidFill>
                <a:latin typeface="+mn-lt"/>
                <a:ea typeface="ＭＳ Ｐゴシック" charset="-128"/>
                <a:cs typeface="ＭＳ Ｐゴシック" charset="-128"/>
              </a:defRPr>
            </a:lvl5pPr>
            <a:lvl6pPr marL="2285943"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131"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320"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509"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t>Ashu Sharma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112D9-AF15-4BB5-BF62-FA6D9C27B83B}"/>
              </a:ext>
            </a:extLst>
          </p:cNvPr>
          <p:cNvSpPr>
            <a:spLocks noGrp="1"/>
          </p:cNvSpPr>
          <p:nvPr>
            <p:ph type="title"/>
          </p:nvPr>
        </p:nvSpPr>
        <p:spPr/>
        <p:txBody>
          <a:bodyPr/>
          <a:lstStyle/>
          <a:p>
            <a:r>
              <a:rPr lang="en-US" dirty="0"/>
              <a:t>Types of attacks used in the War-time</a:t>
            </a:r>
          </a:p>
        </p:txBody>
      </p:sp>
      <p:pic>
        <p:nvPicPr>
          <p:cNvPr id="6" name="Content Placeholder 5">
            <a:extLst>
              <a:ext uri="{FF2B5EF4-FFF2-40B4-BE49-F238E27FC236}">
                <a16:creationId xmlns:a16="http://schemas.microsoft.com/office/drawing/2014/main" id="{00936962-20DD-42F2-ABD5-E3160C7C6590}"/>
              </a:ext>
            </a:extLst>
          </p:cNvPr>
          <p:cNvPicPr>
            <a:picLocks noGrp="1" noChangeAspect="1"/>
          </p:cNvPicPr>
          <p:nvPr>
            <p:ph idx="1"/>
          </p:nvPr>
        </p:nvPicPr>
        <p:blipFill>
          <a:blip r:embed="rId2"/>
          <a:stretch>
            <a:fillRect/>
          </a:stretch>
        </p:blipFill>
        <p:spPr>
          <a:xfrm>
            <a:off x="663527" y="769938"/>
            <a:ext cx="7816945" cy="3830637"/>
          </a:xfrm>
        </p:spPr>
      </p:pic>
      <p:sp>
        <p:nvSpPr>
          <p:cNvPr id="4" name="Slide Number Placeholder 3">
            <a:extLst>
              <a:ext uri="{FF2B5EF4-FFF2-40B4-BE49-F238E27FC236}">
                <a16:creationId xmlns:a16="http://schemas.microsoft.com/office/drawing/2014/main" id="{4901753D-D546-4DCB-81A6-12262394AFF5}"/>
              </a:ext>
            </a:extLst>
          </p:cNvPr>
          <p:cNvSpPr>
            <a:spLocks noGrp="1"/>
          </p:cNvSpPr>
          <p:nvPr>
            <p:ph type="sldNum" sz="quarter" idx="10"/>
          </p:nvPr>
        </p:nvSpPr>
        <p:spPr/>
        <p:txBody>
          <a:bodyPr/>
          <a:lstStyle/>
          <a:p>
            <a:pPr>
              <a:defRPr/>
            </a:pPr>
            <a:fld id="{EF611178-6C3A-F247-8731-699DBDA96700}" type="slidenum">
              <a:rPr lang="en-US" altLang="en-US" smtClean="0"/>
              <a:pPr>
                <a:defRPr/>
              </a:pPr>
              <a:t>10</a:t>
            </a:fld>
            <a:endParaRPr lang="en-US" altLang="en-US" dirty="0"/>
          </a:p>
        </p:txBody>
      </p:sp>
    </p:spTree>
    <p:extLst>
      <p:ext uri="{BB962C8B-B14F-4D97-AF65-F5344CB8AC3E}">
        <p14:creationId xmlns:p14="http://schemas.microsoft.com/office/powerpoint/2010/main" val="572364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0C2E0-8699-45D8-A607-F871686A4F89}"/>
              </a:ext>
            </a:extLst>
          </p:cNvPr>
          <p:cNvSpPr>
            <a:spLocks noGrp="1"/>
          </p:cNvSpPr>
          <p:nvPr>
            <p:ph type="title"/>
          </p:nvPr>
        </p:nvSpPr>
        <p:spPr/>
        <p:txBody>
          <a:bodyPr/>
          <a:lstStyle/>
          <a:p>
            <a:r>
              <a:rPr lang="en-US" dirty="0"/>
              <a:t>Threats</a:t>
            </a:r>
          </a:p>
        </p:txBody>
      </p:sp>
      <p:pic>
        <p:nvPicPr>
          <p:cNvPr id="6" name="Content Placeholder 5" descr="Text&#10;&#10;Description automatically generated">
            <a:extLst>
              <a:ext uri="{FF2B5EF4-FFF2-40B4-BE49-F238E27FC236}">
                <a16:creationId xmlns:a16="http://schemas.microsoft.com/office/drawing/2014/main" id="{530CD775-6C8F-4C31-84DF-4DEF8DDD63F5}"/>
              </a:ext>
            </a:extLst>
          </p:cNvPr>
          <p:cNvPicPr>
            <a:picLocks noGrp="1" noChangeAspect="1"/>
          </p:cNvPicPr>
          <p:nvPr>
            <p:ph idx="1"/>
          </p:nvPr>
        </p:nvPicPr>
        <p:blipFill>
          <a:blip r:embed="rId2"/>
          <a:stretch>
            <a:fillRect/>
          </a:stretch>
        </p:blipFill>
        <p:spPr>
          <a:xfrm>
            <a:off x="37362" y="1828800"/>
            <a:ext cx="3791472" cy="2031286"/>
          </a:xfrm>
        </p:spPr>
      </p:pic>
      <p:sp>
        <p:nvSpPr>
          <p:cNvPr id="4" name="Slide Number Placeholder 3">
            <a:extLst>
              <a:ext uri="{FF2B5EF4-FFF2-40B4-BE49-F238E27FC236}">
                <a16:creationId xmlns:a16="http://schemas.microsoft.com/office/drawing/2014/main" id="{85474559-453E-437F-B4CC-31D455BEE1D4}"/>
              </a:ext>
            </a:extLst>
          </p:cNvPr>
          <p:cNvSpPr>
            <a:spLocks noGrp="1"/>
          </p:cNvSpPr>
          <p:nvPr>
            <p:ph type="sldNum" sz="quarter" idx="10"/>
          </p:nvPr>
        </p:nvSpPr>
        <p:spPr/>
        <p:txBody>
          <a:bodyPr/>
          <a:lstStyle/>
          <a:p>
            <a:pPr>
              <a:defRPr/>
            </a:pPr>
            <a:fld id="{EF611178-6C3A-F247-8731-699DBDA96700}" type="slidenum">
              <a:rPr lang="en-US" altLang="en-US" smtClean="0"/>
              <a:pPr>
                <a:defRPr/>
              </a:pPr>
              <a:t>11</a:t>
            </a:fld>
            <a:endParaRPr lang="en-US" altLang="en-US" dirty="0"/>
          </a:p>
        </p:txBody>
      </p:sp>
      <p:graphicFrame>
        <p:nvGraphicFramePr>
          <p:cNvPr id="8" name="Table 7">
            <a:extLst>
              <a:ext uri="{FF2B5EF4-FFF2-40B4-BE49-F238E27FC236}">
                <a16:creationId xmlns:a16="http://schemas.microsoft.com/office/drawing/2014/main" id="{8F38B45A-6BB2-46DB-829F-EBFD08CDF236}"/>
              </a:ext>
            </a:extLst>
          </p:cNvPr>
          <p:cNvGraphicFramePr>
            <a:graphicFrameLocks noGrp="1"/>
          </p:cNvGraphicFramePr>
          <p:nvPr>
            <p:extLst>
              <p:ext uri="{D42A27DB-BD31-4B8C-83A1-F6EECF244321}">
                <p14:modId xmlns:p14="http://schemas.microsoft.com/office/powerpoint/2010/main" val="1353199586"/>
              </p:ext>
            </p:extLst>
          </p:nvPr>
        </p:nvGraphicFramePr>
        <p:xfrm>
          <a:off x="4376117" y="386544"/>
          <a:ext cx="3974104" cy="3811639"/>
        </p:xfrm>
        <a:graphic>
          <a:graphicData uri="http://schemas.openxmlformats.org/drawingml/2006/table">
            <a:tbl>
              <a:tblPr>
                <a:tableStyleId>{5C22544A-7EE6-4342-B048-85BDC9FD1C3A}</a:tableStyleId>
              </a:tblPr>
              <a:tblGrid>
                <a:gridCol w="2164116">
                  <a:extLst>
                    <a:ext uri="{9D8B030D-6E8A-4147-A177-3AD203B41FA5}">
                      <a16:colId xmlns:a16="http://schemas.microsoft.com/office/drawing/2014/main" val="767255607"/>
                    </a:ext>
                  </a:extLst>
                </a:gridCol>
                <a:gridCol w="723995">
                  <a:extLst>
                    <a:ext uri="{9D8B030D-6E8A-4147-A177-3AD203B41FA5}">
                      <a16:colId xmlns:a16="http://schemas.microsoft.com/office/drawing/2014/main" val="731166714"/>
                    </a:ext>
                  </a:extLst>
                </a:gridCol>
                <a:gridCol w="558736">
                  <a:extLst>
                    <a:ext uri="{9D8B030D-6E8A-4147-A177-3AD203B41FA5}">
                      <a16:colId xmlns:a16="http://schemas.microsoft.com/office/drawing/2014/main" val="2062440949"/>
                    </a:ext>
                  </a:extLst>
                </a:gridCol>
                <a:gridCol w="527257">
                  <a:extLst>
                    <a:ext uri="{9D8B030D-6E8A-4147-A177-3AD203B41FA5}">
                      <a16:colId xmlns:a16="http://schemas.microsoft.com/office/drawing/2014/main" val="1579122378"/>
                    </a:ext>
                  </a:extLst>
                </a:gridCol>
              </a:tblGrid>
              <a:tr h="197128">
                <a:tc gridSpan="4">
                  <a:txBody>
                    <a:bodyPr/>
                    <a:lstStyle/>
                    <a:p>
                      <a:pPr algn="ctr" fontAlgn="b"/>
                      <a:r>
                        <a:rPr lang="en-US" sz="1200" u="none" strike="noStrike">
                          <a:effectLst/>
                        </a:rPr>
                        <a:t>Allegiance to Russia</a:t>
                      </a:r>
                      <a:endParaRPr lang="en-US" sz="1200" b="1" i="0" u="none" strike="noStrike">
                        <a:solidFill>
                          <a:srgbClr val="000000"/>
                        </a:solidFill>
                        <a:effectLst/>
                        <a:latin typeface="Calibri" panose="020F0502020204030204" pitchFamily="34" charset="0"/>
                      </a:endParaRPr>
                    </a:p>
                  </a:txBody>
                  <a:tcPr marL="7885" marR="7885" marT="7885"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54893498"/>
                  </a:ext>
                </a:extLst>
              </a:tr>
              <a:tr h="157703">
                <a:tc>
                  <a:txBody>
                    <a:bodyPr/>
                    <a:lstStyle/>
                    <a:p>
                      <a:pPr algn="l" fontAlgn="b"/>
                      <a:r>
                        <a:rPr lang="en-US" sz="900" u="none" strike="noStrike" dirty="0">
                          <a:effectLst/>
                          <a:highlight>
                            <a:srgbClr val="FF0000"/>
                          </a:highlight>
                        </a:rPr>
                        <a:t>Name</a:t>
                      </a:r>
                      <a:endParaRPr lang="en-US" sz="900" b="1" i="0" u="none" strike="noStrike" dirty="0">
                        <a:solidFill>
                          <a:srgbClr val="FFFFFF"/>
                        </a:solidFill>
                        <a:effectLst/>
                        <a:highlight>
                          <a:srgbClr val="FF0000"/>
                        </a:highlight>
                        <a:latin typeface="Calibri" panose="020F0502020204030204" pitchFamily="34" charset="0"/>
                      </a:endParaRPr>
                    </a:p>
                  </a:txBody>
                  <a:tcPr marL="7885" marR="7885" marT="7885" marB="0" anchor="b"/>
                </a:tc>
                <a:tc>
                  <a:txBody>
                    <a:bodyPr/>
                    <a:lstStyle/>
                    <a:p>
                      <a:pPr algn="l" fontAlgn="b"/>
                      <a:r>
                        <a:rPr lang="en-US" sz="900" u="none" strike="noStrike">
                          <a:effectLst/>
                          <a:highlight>
                            <a:srgbClr val="FF0000"/>
                          </a:highlight>
                        </a:rPr>
                        <a:t>Type</a:t>
                      </a:r>
                      <a:endParaRPr lang="en-US" sz="900" b="1" i="0" u="none" strike="noStrike">
                        <a:solidFill>
                          <a:srgbClr val="FFFFFF"/>
                        </a:solidFill>
                        <a:effectLst/>
                        <a:highlight>
                          <a:srgbClr val="FF0000"/>
                        </a:highlight>
                        <a:latin typeface="Calibri" panose="020F0502020204030204" pitchFamily="34" charset="0"/>
                      </a:endParaRPr>
                    </a:p>
                  </a:txBody>
                  <a:tcPr marL="7885" marR="7885" marT="7885" marB="0" anchor="b"/>
                </a:tc>
                <a:tc>
                  <a:txBody>
                    <a:bodyPr/>
                    <a:lstStyle/>
                    <a:p>
                      <a:pPr algn="l" fontAlgn="b"/>
                      <a:r>
                        <a:rPr lang="en-US" sz="900" u="none" strike="noStrike">
                          <a:effectLst/>
                          <a:highlight>
                            <a:srgbClr val="FF0000"/>
                          </a:highlight>
                        </a:rPr>
                        <a:t>Country</a:t>
                      </a:r>
                      <a:endParaRPr lang="en-US" sz="900" b="1" i="0" u="none" strike="noStrike">
                        <a:solidFill>
                          <a:srgbClr val="FFFFFF"/>
                        </a:solidFill>
                        <a:effectLst/>
                        <a:highlight>
                          <a:srgbClr val="FF0000"/>
                        </a:highlight>
                        <a:latin typeface="Calibri" panose="020F0502020204030204" pitchFamily="34" charset="0"/>
                      </a:endParaRPr>
                    </a:p>
                  </a:txBody>
                  <a:tcPr marL="7885" marR="7885" marT="7885" marB="0" anchor="b"/>
                </a:tc>
                <a:tc>
                  <a:txBody>
                    <a:bodyPr/>
                    <a:lstStyle/>
                    <a:p>
                      <a:pPr algn="l" fontAlgn="b"/>
                      <a:r>
                        <a:rPr lang="en-US" sz="900" u="none" strike="noStrike" dirty="0">
                          <a:effectLst/>
                          <a:highlight>
                            <a:srgbClr val="FF0000"/>
                          </a:highlight>
                        </a:rPr>
                        <a:t>Attacks</a:t>
                      </a:r>
                      <a:endParaRPr lang="en-US" sz="900" b="1" i="0" u="none" strike="noStrike" dirty="0">
                        <a:solidFill>
                          <a:srgbClr val="FFFFFF"/>
                        </a:solidFill>
                        <a:effectLst/>
                        <a:highlight>
                          <a:srgbClr val="FF0000"/>
                        </a:highlight>
                        <a:latin typeface="Calibri" panose="020F0502020204030204" pitchFamily="34" charset="0"/>
                      </a:endParaRPr>
                    </a:p>
                  </a:txBody>
                  <a:tcPr marL="7885" marR="7885" marT="7885" marB="0" anchor="b"/>
                </a:tc>
                <a:extLst>
                  <a:ext uri="{0D108BD9-81ED-4DB2-BD59-A6C34878D82A}">
                    <a16:rowId xmlns:a16="http://schemas.microsoft.com/office/drawing/2014/main" val="502269549"/>
                  </a:ext>
                </a:extLst>
              </a:tr>
              <a:tr h="157703">
                <a:tc>
                  <a:txBody>
                    <a:bodyPr/>
                    <a:lstStyle/>
                    <a:p>
                      <a:pPr algn="l" fontAlgn="b"/>
                      <a:r>
                        <a:rPr lang="en-US" sz="900" u="none" strike="noStrike" dirty="0">
                          <a:effectLst/>
                        </a:rPr>
                        <a:t>NoName057(16)</a:t>
                      </a:r>
                      <a:endParaRPr lang="en-US" sz="900" b="0" i="0" u="none" strike="noStrike" dirty="0">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dirty="0">
                          <a:effectLst/>
                        </a:rPr>
                        <a:t>Collective</a:t>
                      </a:r>
                      <a:endParaRPr lang="en-US" sz="900" b="0" i="0" u="none" strike="noStrike" dirty="0">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dirty="0">
                          <a:effectLst/>
                        </a:rPr>
                        <a:t>Russia</a:t>
                      </a:r>
                      <a:endParaRPr lang="en-US" sz="900" b="0" i="0" u="none" strike="noStrike" dirty="0">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dirty="0">
                          <a:effectLst/>
                        </a:rPr>
                        <a:t>171</a:t>
                      </a:r>
                      <a:endParaRPr lang="en-US" sz="900" b="0" i="0" u="none" strike="noStrike" dirty="0">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706497684"/>
                  </a:ext>
                </a:extLst>
              </a:tr>
              <a:tr h="157703">
                <a:tc>
                  <a:txBody>
                    <a:bodyPr/>
                    <a:lstStyle/>
                    <a:p>
                      <a:pPr algn="l" fontAlgn="b"/>
                      <a:r>
                        <a:rPr lang="en-US" sz="900" u="none" strike="noStrike" dirty="0">
                          <a:effectLst/>
                        </a:rPr>
                        <a:t>Anonymous Russia</a:t>
                      </a:r>
                      <a:endParaRPr lang="en-US" sz="900" b="0" i="0" u="none" strike="noStrike" dirty="0">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Nation State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dirty="0">
                          <a:effectLst/>
                        </a:rPr>
                        <a:t>Russia</a:t>
                      </a:r>
                      <a:endParaRPr lang="en-US" sz="900" b="0" i="0" u="none" strike="noStrike" dirty="0">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dirty="0">
                          <a:effectLst/>
                        </a:rPr>
                        <a:t>100</a:t>
                      </a:r>
                      <a:endParaRPr lang="en-US" sz="900" b="0" i="0" u="none" strike="noStrike" dirty="0">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3550416545"/>
                  </a:ext>
                </a:extLst>
              </a:tr>
              <a:tr h="157703">
                <a:tc>
                  <a:txBody>
                    <a:bodyPr/>
                    <a:lstStyle/>
                    <a:p>
                      <a:pPr algn="l" fontAlgn="b"/>
                      <a:r>
                        <a:rPr lang="en-US" sz="900" u="none" strike="noStrike">
                          <a:effectLst/>
                        </a:rPr>
                        <a:t>Killnet</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85</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077111887"/>
                  </a:ext>
                </a:extLst>
              </a:tr>
              <a:tr h="157703">
                <a:tc>
                  <a:txBody>
                    <a:bodyPr/>
                    <a:lstStyle/>
                    <a:p>
                      <a:pPr algn="l" fontAlgn="b"/>
                      <a:r>
                        <a:rPr lang="en-US" sz="900" u="none" strike="noStrike">
                          <a:effectLst/>
                        </a:rPr>
                        <a:t>People's CyberArmy</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64</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3011599425"/>
                  </a:ext>
                </a:extLst>
              </a:tr>
              <a:tr h="157703">
                <a:tc>
                  <a:txBody>
                    <a:bodyPr/>
                    <a:lstStyle/>
                    <a:p>
                      <a:pPr algn="l" fontAlgn="b"/>
                      <a:r>
                        <a:rPr lang="en-US" sz="900" u="none" strike="noStrike">
                          <a:effectLst/>
                        </a:rPr>
                        <a:t>Russian Hackers Team</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19</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886828876"/>
                  </a:ext>
                </a:extLst>
              </a:tr>
              <a:tr h="157703">
                <a:tc>
                  <a:txBody>
                    <a:bodyPr/>
                    <a:lstStyle/>
                    <a:p>
                      <a:pPr algn="l" fontAlgn="b"/>
                      <a:r>
                        <a:rPr lang="en-US" sz="900" u="none" strike="noStrike">
                          <a:effectLst/>
                        </a:rPr>
                        <a:t>Phoenix</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18</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1060142928"/>
                  </a:ext>
                </a:extLst>
              </a:tr>
              <a:tr h="157703">
                <a:tc>
                  <a:txBody>
                    <a:bodyPr/>
                    <a:lstStyle/>
                    <a:p>
                      <a:pPr algn="l" fontAlgn="b"/>
                      <a:r>
                        <a:rPr lang="en-US" sz="900" u="none" strike="noStrike">
                          <a:effectLst/>
                        </a:rPr>
                        <a:t>Sandworm</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Nation State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16</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67009682"/>
                  </a:ext>
                </a:extLst>
              </a:tr>
              <a:tr h="157703">
                <a:tc>
                  <a:txBody>
                    <a:bodyPr/>
                    <a:lstStyle/>
                    <a:p>
                      <a:pPr algn="l" fontAlgn="b"/>
                      <a:r>
                        <a:rPr lang="en-US" sz="900" u="none" strike="noStrike">
                          <a:effectLst/>
                        </a:rPr>
                        <a:t>Xaknet</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Individual</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14</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3130482025"/>
                  </a:ext>
                </a:extLst>
              </a:tr>
              <a:tr h="157703">
                <a:tc>
                  <a:txBody>
                    <a:bodyPr/>
                    <a:lstStyle/>
                    <a:p>
                      <a:pPr algn="l" fontAlgn="b"/>
                      <a:r>
                        <a:rPr lang="en-US" sz="900" u="none" strike="noStrike">
                          <a:effectLst/>
                        </a:rPr>
                        <a:t>DEV-0586</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10</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328986833"/>
                  </a:ext>
                </a:extLst>
              </a:tr>
              <a:tr h="157703">
                <a:tc>
                  <a:txBody>
                    <a:bodyPr/>
                    <a:lstStyle/>
                    <a:p>
                      <a:pPr algn="l" fontAlgn="b"/>
                      <a:r>
                        <a:rPr lang="en-US" sz="900" u="none" strike="noStrike">
                          <a:effectLst/>
                        </a:rPr>
                        <a:t>Legion Cyber Spetsnaz</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701242701"/>
                  </a:ext>
                </a:extLst>
              </a:tr>
              <a:tr h="157703">
                <a:tc>
                  <a:txBody>
                    <a:bodyPr/>
                    <a:lstStyle/>
                    <a:p>
                      <a:pPr algn="l" fontAlgn="b"/>
                      <a:r>
                        <a:rPr lang="en-US" sz="900" u="none" strike="noStrike">
                          <a:effectLst/>
                        </a:rPr>
                        <a:t>Fancy Bear</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1316490160"/>
                  </a:ext>
                </a:extLst>
              </a:tr>
              <a:tr h="157703">
                <a:tc>
                  <a:txBody>
                    <a:bodyPr/>
                    <a:lstStyle/>
                    <a:p>
                      <a:pPr algn="l" fontAlgn="b"/>
                      <a:r>
                        <a:rPr lang="en-US" sz="900" u="none" strike="noStrike">
                          <a:effectLst/>
                        </a:rPr>
                        <a:t>UNC1151</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Belarus</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7</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135072795"/>
                  </a:ext>
                </a:extLst>
              </a:tr>
              <a:tr h="157703">
                <a:tc>
                  <a:txBody>
                    <a:bodyPr/>
                    <a:lstStyle/>
                    <a:p>
                      <a:pPr algn="l" fontAlgn="b"/>
                      <a:r>
                        <a:rPr lang="en-US" sz="900" u="none" strike="noStrike">
                          <a:effectLst/>
                        </a:rPr>
                        <a:t>Gamaredon</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6</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863155162"/>
                  </a:ext>
                </a:extLst>
              </a:tr>
              <a:tr h="157703">
                <a:tc>
                  <a:txBody>
                    <a:bodyPr/>
                    <a:lstStyle/>
                    <a:p>
                      <a:pPr algn="l" fontAlgn="b"/>
                      <a:r>
                        <a:rPr lang="en-US" sz="900" u="none" strike="noStrike">
                          <a:effectLst/>
                        </a:rPr>
                        <a:t>Nation State - Russian Federation</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1169314550"/>
                  </a:ext>
                </a:extLst>
              </a:tr>
              <a:tr h="157703">
                <a:tc>
                  <a:txBody>
                    <a:bodyPr/>
                    <a:lstStyle/>
                    <a:p>
                      <a:pPr algn="l" fontAlgn="b"/>
                      <a:r>
                        <a:rPr lang="en-US" sz="900" u="none" strike="noStrike">
                          <a:effectLst/>
                        </a:rPr>
                        <a:t>Cold River</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1473107394"/>
                  </a:ext>
                </a:extLst>
              </a:tr>
              <a:tr h="157703">
                <a:tc>
                  <a:txBody>
                    <a:bodyPr/>
                    <a:lstStyle/>
                    <a:p>
                      <a:pPr algn="l" fontAlgn="b"/>
                      <a:r>
                        <a:rPr lang="en-US" sz="900" u="none" strike="noStrike">
                          <a:effectLst/>
                        </a:rPr>
                        <a:t>KillMilk</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992276361"/>
                  </a:ext>
                </a:extLst>
              </a:tr>
              <a:tr h="157703">
                <a:tc>
                  <a:txBody>
                    <a:bodyPr/>
                    <a:lstStyle/>
                    <a:p>
                      <a:pPr algn="l" fontAlgn="b"/>
                      <a:r>
                        <a:rPr lang="en-US" sz="900" u="none" strike="noStrike">
                          <a:effectLst/>
                        </a:rPr>
                        <a:t>RADIS</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Cybercriminal</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1168732139"/>
                  </a:ext>
                </a:extLst>
              </a:tr>
              <a:tr h="157703">
                <a:tc>
                  <a:txBody>
                    <a:bodyPr/>
                    <a:lstStyle/>
                    <a:p>
                      <a:pPr algn="l" fontAlgn="b"/>
                      <a:r>
                        <a:rPr lang="en-US" sz="900" u="none" strike="noStrike">
                          <a:effectLst/>
                        </a:rPr>
                        <a:t>UAC-0098</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3569116731"/>
                  </a:ext>
                </a:extLst>
              </a:tr>
              <a:tr h="157703">
                <a:tc>
                  <a:txBody>
                    <a:bodyPr/>
                    <a:lstStyle/>
                    <a:p>
                      <a:pPr algn="l" fontAlgn="b"/>
                      <a:r>
                        <a:rPr lang="en-US" sz="900" u="none" strike="noStrike">
                          <a:effectLst/>
                        </a:rPr>
                        <a:t>UAC-0041</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368201432"/>
                  </a:ext>
                </a:extLst>
              </a:tr>
              <a:tr h="157703">
                <a:tc>
                  <a:txBody>
                    <a:bodyPr/>
                    <a:lstStyle/>
                    <a:p>
                      <a:pPr algn="l" fontAlgn="b"/>
                      <a:r>
                        <a:rPr lang="en-US" sz="900" u="none" strike="noStrike">
                          <a:effectLst/>
                        </a:rPr>
                        <a:t>Zarya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576496724"/>
                  </a:ext>
                </a:extLst>
              </a:tr>
              <a:tr h="157703">
                <a:tc>
                  <a:txBody>
                    <a:bodyPr/>
                    <a:lstStyle/>
                    <a:p>
                      <a:pPr algn="l" fontAlgn="b"/>
                      <a:r>
                        <a:rPr lang="en-US" sz="900" u="none" strike="noStrike">
                          <a:effectLst/>
                        </a:rPr>
                        <a:t>ICC_H@ckTeam</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3693973007"/>
                  </a:ext>
                </a:extLst>
              </a:tr>
              <a:tr h="105757">
                <a:tc>
                  <a:txBody>
                    <a:bodyPr/>
                    <a:lstStyle/>
                    <a:p>
                      <a:pPr algn="l" fontAlgn="b"/>
                      <a:r>
                        <a:rPr lang="en-US" sz="900" b="0" i="0" u="none" strike="noStrike" dirty="0">
                          <a:solidFill>
                            <a:srgbClr val="000000"/>
                          </a:solidFill>
                          <a:effectLst/>
                          <a:latin typeface="Calibri" panose="020F0502020204030204" pitchFamily="34" charset="0"/>
                        </a:rPr>
                        <a:t>Many more …</a:t>
                      </a: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dirty="0">
                          <a:effectLst/>
                        </a:rPr>
                        <a:t>…</a:t>
                      </a:r>
                      <a:endParaRPr lang="en-US" sz="900" b="0" i="0" u="none" strike="noStrike" dirty="0">
                        <a:solidFill>
                          <a:srgbClr val="000000"/>
                        </a:solidFill>
                        <a:effectLst/>
                        <a:latin typeface="Calibri" panose="020F0502020204030204" pitchFamily="34" charset="0"/>
                      </a:endParaRPr>
                    </a:p>
                  </a:txBody>
                  <a:tcPr marL="7885" marR="7885" marT="7885" marB="0" anchor="b"/>
                </a:tc>
                <a:tc>
                  <a:txBody>
                    <a:bodyPr/>
                    <a:lstStyle/>
                    <a:p>
                      <a:pPr algn="r" fontAlgn="b"/>
                      <a:r>
                        <a:rPr lang="en-US" sz="900" b="0" i="0" u="none" strike="noStrike" dirty="0">
                          <a:solidFill>
                            <a:srgbClr val="000000"/>
                          </a:solidFill>
                          <a:effectLst/>
                          <a:latin typeface="Calibri" panose="020F0502020204030204" pitchFamily="34" charset="0"/>
                        </a:rPr>
                        <a:t>…</a:t>
                      </a:r>
                    </a:p>
                  </a:txBody>
                  <a:tcPr marL="7885" marR="7885" marT="7885" marB="0" anchor="b"/>
                </a:tc>
                <a:extLst>
                  <a:ext uri="{0D108BD9-81ED-4DB2-BD59-A6C34878D82A}">
                    <a16:rowId xmlns:a16="http://schemas.microsoft.com/office/drawing/2014/main" val="2224370133"/>
                  </a:ext>
                </a:extLst>
              </a:tr>
            </a:tbl>
          </a:graphicData>
        </a:graphic>
      </p:graphicFrame>
    </p:spTree>
    <p:extLst>
      <p:ext uri="{BB962C8B-B14F-4D97-AF65-F5344CB8AC3E}">
        <p14:creationId xmlns:p14="http://schemas.microsoft.com/office/powerpoint/2010/main" val="1332546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0C2E0-8699-45D8-A607-F871686A4F89}"/>
              </a:ext>
            </a:extLst>
          </p:cNvPr>
          <p:cNvSpPr>
            <a:spLocks noGrp="1"/>
          </p:cNvSpPr>
          <p:nvPr>
            <p:ph type="title"/>
          </p:nvPr>
        </p:nvSpPr>
        <p:spPr/>
        <p:txBody>
          <a:bodyPr/>
          <a:lstStyle/>
          <a:p>
            <a:r>
              <a:rPr lang="en-US" dirty="0"/>
              <a:t>Threats</a:t>
            </a:r>
          </a:p>
        </p:txBody>
      </p:sp>
      <p:sp>
        <p:nvSpPr>
          <p:cNvPr id="4" name="Slide Number Placeholder 3">
            <a:extLst>
              <a:ext uri="{FF2B5EF4-FFF2-40B4-BE49-F238E27FC236}">
                <a16:creationId xmlns:a16="http://schemas.microsoft.com/office/drawing/2014/main" id="{85474559-453E-437F-B4CC-31D455BEE1D4}"/>
              </a:ext>
            </a:extLst>
          </p:cNvPr>
          <p:cNvSpPr>
            <a:spLocks noGrp="1"/>
          </p:cNvSpPr>
          <p:nvPr>
            <p:ph type="sldNum" sz="quarter" idx="10"/>
          </p:nvPr>
        </p:nvSpPr>
        <p:spPr/>
        <p:txBody>
          <a:bodyPr/>
          <a:lstStyle/>
          <a:p>
            <a:pPr>
              <a:defRPr/>
            </a:pPr>
            <a:fld id="{EF611178-6C3A-F247-8731-699DBDA96700}" type="slidenum">
              <a:rPr lang="en-US" altLang="en-US" smtClean="0"/>
              <a:pPr>
                <a:defRPr/>
              </a:pPr>
              <a:t>12</a:t>
            </a:fld>
            <a:endParaRPr lang="en-US" altLang="en-US" dirty="0"/>
          </a:p>
        </p:txBody>
      </p:sp>
      <p:pic>
        <p:nvPicPr>
          <p:cNvPr id="10" name="Content Placeholder 9" descr="Text&#10;&#10;Description automatically generated">
            <a:extLst>
              <a:ext uri="{FF2B5EF4-FFF2-40B4-BE49-F238E27FC236}">
                <a16:creationId xmlns:a16="http://schemas.microsoft.com/office/drawing/2014/main" id="{FB79C4B0-4F6D-499D-B559-91FF3842E769}"/>
              </a:ext>
            </a:extLst>
          </p:cNvPr>
          <p:cNvPicPr>
            <a:picLocks noGrp="1" noChangeAspect="1"/>
          </p:cNvPicPr>
          <p:nvPr>
            <p:ph idx="1"/>
          </p:nvPr>
        </p:nvPicPr>
        <p:blipFill>
          <a:blip r:embed="rId2"/>
          <a:stretch>
            <a:fillRect/>
          </a:stretch>
        </p:blipFill>
        <p:spPr>
          <a:xfrm>
            <a:off x="94493" y="1875417"/>
            <a:ext cx="2925923" cy="1959657"/>
          </a:xfrm>
        </p:spPr>
      </p:pic>
      <p:graphicFrame>
        <p:nvGraphicFramePr>
          <p:cNvPr id="11" name="Table 10">
            <a:extLst>
              <a:ext uri="{FF2B5EF4-FFF2-40B4-BE49-F238E27FC236}">
                <a16:creationId xmlns:a16="http://schemas.microsoft.com/office/drawing/2014/main" id="{FC2BB632-8521-4C7F-B4F0-461583A1C1AC}"/>
              </a:ext>
            </a:extLst>
          </p:cNvPr>
          <p:cNvGraphicFramePr>
            <a:graphicFrameLocks noGrp="1"/>
          </p:cNvGraphicFramePr>
          <p:nvPr>
            <p:extLst>
              <p:ext uri="{D42A27DB-BD31-4B8C-83A1-F6EECF244321}">
                <p14:modId xmlns:p14="http://schemas.microsoft.com/office/powerpoint/2010/main" val="3745846183"/>
              </p:ext>
            </p:extLst>
          </p:nvPr>
        </p:nvGraphicFramePr>
        <p:xfrm>
          <a:off x="4472699" y="374909"/>
          <a:ext cx="4128123" cy="3824277"/>
        </p:xfrm>
        <a:graphic>
          <a:graphicData uri="http://schemas.openxmlformats.org/drawingml/2006/table">
            <a:tbl>
              <a:tblPr>
                <a:tableStyleId>{5C22544A-7EE6-4342-B048-85BDC9FD1C3A}</a:tableStyleId>
              </a:tblPr>
              <a:tblGrid>
                <a:gridCol w="2240286">
                  <a:extLst>
                    <a:ext uri="{9D8B030D-6E8A-4147-A177-3AD203B41FA5}">
                      <a16:colId xmlns:a16="http://schemas.microsoft.com/office/drawing/2014/main" val="3321237161"/>
                    </a:ext>
                  </a:extLst>
                </a:gridCol>
                <a:gridCol w="755135">
                  <a:extLst>
                    <a:ext uri="{9D8B030D-6E8A-4147-A177-3AD203B41FA5}">
                      <a16:colId xmlns:a16="http://schemas.microsoft.com/office/drawing/2014/main" val="4120941642"/>
                    </a:ext>
                  </a:extLst>
                </a:gridCol>
                <a:gridCol w="582767">
                  <a:extLst>
                    <a:ext uri="{9D8B030D-6E8A-4147-A177-3AD203B41FA5}">
                      <a16:colId xmlns:a16="http://schemas.microsoft.com/office/drawing/2014/main" val="3661644084"/>
                    </a:ext>
                  </a:extLst>
                </a:gridCol>
                <a:gridCol w="549935">
                  <a:extLst>
                    <a:ext uri="{9D8B030D-6E8A-4147-A177-3AD203B41FA5}">
                      <a16:colId xmlns:a16="http://schemas.microsoft.com/office/drawing/2014/main" val="2411818195"/>
                    </a:ext>
                  </a:extLst>
                </a:gridCol>
              </a:tblGrid>
              <a:tr h="205607">
                <a:tc gridSpan="4">
                  <a:txBody>
                    <a:bodyPr/>
                    <a:lstStyle/>
                    <a:p>
                      <a:pPr algn="ctr" fontAlgn="b"/>
                      <a:r>
                        <a:rPr lang="en-US" sz="1200" u="none" strike="noStrike" dirty="0">
                          <a:effectLst/>
                        </a:rPr>
                        <a:t>Allegiance to Ukraine</a:t>
                      </a:r>
                      <a:endParaRPr lang="en-US" sz="1200" b="1" i="0" u="none" strike="noStrike" dirty="0">
                        <a:solidFill>
                          <a:srgbClr val="000000"/>
                        </a:solidFill>
                        <a:effectLst/>
                        <a:latin typeface="Calibri" panose="020F0502020204030204" pitchFamily="34" charset="0"/>
                      </a:endParaRPr>
                    </a:p>
                  </a:txBody>
                  <a:tcPr marL="8224" marR="8224" marT="8224"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23488981"/>
                  </a:ext>
                </a:extLst>
              </a:tr>
              <a:tr h="164485">
                <a:tc>
                  <a:txBody>
                    <a:bodyPr/>
                    <a:lstStyle/>
                    <a:p>
                      <a:pPr algn="l" fontAlgn="b"/>
                      <a:r>
                        <a:rPr lang="en-US" sz="900" u="none" strike="noStrike" dirty="0">
                          <a:effectLst/>
                          <a:highlight>
                            <a:srgbClr val="FF0000"/>
                          </a:highlight>
                        </a:rPr>
                        <a:t>Name</a:t>
                      </a:r>
                      <a:endParaRPr lang="en-US" sz="900" b="1" i="0" u="none" strike="noStrike" dirty="0">
                        <a:solidFill>
                          <a:srgbClr val="FFFFFF"/>
                        </a:solidFill>
                        <a:effectLst/>
                        <a:highlight>
                          <a:srgbClr val="FF0000"/>
                        </a:highlight>
                        <a:latin typeface="Calibri" panose="020F0502020204030204" pitchFamily="34" charset="0"/>
                      </a:endParaRPr>
                    </a:p>
                  </a:txBody>
                  <a:tcPr marL="8224" marR="8224" marT="8224" marB="0" anchor="b"/>
                </a:tc>
                <a:tc>
                  <a:txBody>
                    <a:bodyPr/>
                    <a:lstStyle/>
                    <a:p>
                      <a:pPr algn="l" fontAlgn="b"/>
                      <a:r>
                        <a:rPr lang="en-US" sz="900" u="none" strike="noStrike" dirty="0">
                          <a:effectLst/>
                          <a:highlight>
                            <a:srgbClr val="FF0000"/>
                          </a:highlight>
                        </a:rPr>
                        <a:t>Type</a:t>
                      </a:r>
                      <a:endParaRPr lang="en-US" sz="900" b="1" i="0" u="none" strike="noStrike" dirty="0">
                        <a:solidFill>
                          <a:srgbClr val="FFFFFF"/>
                        </a:solidFill>
                        <a:effectLst/>
                        <a:highlight>
                          <a:srgbClr val="FF0000"/>
                        </a:highlight>
                        <a:latin typeface="Calibri" panose="020F0502020204030204" pitchFamily="34" charset="0"/>
                      </a:endParaRPr>
                    </a:p>
                  </a:txBody>
                  <a:tcPr marL="8224" marR="8224" marT="8224" marB="0" anchor="b"/>
                </a:tc>
                <a:tc>
                  <a:txBody>
                    <a:bodyPr/>
                    <a:lstStyle/>
                    <a:p>
                      <a:pPr algn="l" fontAlgn="b"/>
                      <a:r>
                        <a:rPr lang="en-US" sz="900" u="none" strike="noStrike" dirty="0">
                          <a:effectLst/>
                          <a:highlight>
                            <a:srgbClr val="FF0000"/>
                          </a:highlight>
                        </a:rPr>
                        <a:t>Country</a:t>
                      </a:r>
                      <a:endParaRPr lang="en-US" sz="900" b="1" i="0" u="none" strike="noStrike" dirty="0">
                        <a:solidFill>
                          <a:srgbClr val="FFFFFF"/>
                        </a:solidFill>
                        <a:effectLst/>
                        <a:highlight>
                          <a:srgbClr val="FF0000"/>
                        </a:highlight>
                        <a:latin typeface="Calibri" panose="020F0502020204030204" pitchFamily="34" charset="0"/>
                      </a:endParaRPr>
                    </a:p>
                  </a:txBody>
                  <a:tcPr marL="8224" marR="8224" marT="8224" marB="0" anchor="b"/>
                </a:tc>
                <a:tc>
                  <a:txBody>
                    <a:bodyPr/>
                    <a:lstStyle/>
                    <a:p>
                      <a:pPr algn="l" fontAlgn="b"/>
                      <a:r>
                        <a:rPr lang="en-US" sz="900" u="none" strike="noStrike" dirty="0">
                          <a:effectLst/>
                          <a:highlight>
                            <a:srgbClr val="FF0000"/>
                          </a:highlight>
                        </a:rPr>
                        <a:t>Attacks</a:t>
                      </a:r>
                      <a:endParaRPr lang="en-US" sz="900" b="1" i="0" u="none" strike="noStrike" dirty="0">
                        <a:solidFill>
                          <a:srgbClr val="FFFFFF"/>
                        </a:solidFill>
                        <a:effectLst/>
                        <a:highlight>
                          <a:srgbClr val="FF0000"/>
                        </a:highlight>
                        <a:latin typeface="Calibri" panose="020F0502020204030204" pitchFamily="34" charset="0"/>
                      </a:endParaRPr>
                    </a:p>
                  </a:txBody>
                  <a:tcPr marL="8224" marR="8224" marT="8224" marB="0" anchor="b"/>
                </a:tc>
                <a:extLst>
                  <a:ext uri="{0D108BD9-81ED-4DB2-BD59-A6C34878D82A}">
                    <a16:rowId xmlns:a16="http://schemas.microsoft.com/office/drawing/2014/main" val="3719111743"/>
                  </a:ext>
                </a:extLst>
              </a:tr>
              <a:tr h="164485">
                <a:tc>
                  <a:txBody>
                    <a:bodyPr/>
                    <a:lstStyle/>
                    <a:p>
                      <a:pPr algn="l" fontAlgn="b"/>
                      <a:r>
                        <a:rPr lang="en-US" sz="900" u="none" strike="noStrike">
                          <a:effectLst/>
                        </a:rPr>
                        <a:t>Anonymous</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55</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487009744"/>
                  </a:ext>
                </a:extLst>
              </a:tr>
              <a:tr h="164485">
                <a:tc>
                  <a:txBody>
                    <a:bodyPr/>
                    <a:lstStyle/>
                    <a:p>
                      <a:pPr algn="l" fontAlgn="b"/>
                      <a:r>
                        <a:rPr lang="en-US" sz="900" u="none" strike="noStrike">
                          <a:effectLst/>
                        </a:rPr>
                        <a:t>IT Army of 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Nation State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39</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402694415"/>
                  </a:ext>
                </a:extLst>
              </a:tr>
              <a:tr h="164485">
                <a:tc>
                  <a:txBody>
                    <a:bodyPr/>
                    <a:lstStyle/>
                    <a:p>
                      <a:pPr algn="l" fontAlgn="b"/>
                      <a:r>
                        <a:rPr lang="en-US" sz="900" u="none" strike="noStrike">
                          <a:effectLst/>
                        </a:rPr>
                        <a:t>NB65</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9</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4256674960"/>
                  </a:ext>
                </a:extLst>
              </a:tr>
              <a:tr h="164485">
                <a:tc>
                  <a:txBody>
                    <a:bodyPr/>
                    <a:lstStyle/>
                    <a:p>
                      <a:pPr algn="l" fontAlgn="b"/>
                      <a:r>
                        <a:rPr lang="en-US" sz="900" u="none" strike="noStrike" dirty="0" err="1">
                          <a:effectLst/>
                        </a:rPr>
                        <a:t>Haydamaki</a:t>
                      </a:r>
                      <a:endParaRPr lang="en-US" sz="900" b="0" i="0" u="none" strike="noStrike" dirty="0">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9</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1065976017"/>
                  </a:ext>
                </a:extLst>
              </a:tr>
              <a:tr h="164485">
                <a:tc>
                  <a:txBody>
                    <a:bodyPr/>
                    <a:lstStyle/>
                    <a:p>
                      <a:pPr algn="l" fontAlgn="b"/>
                      <a:r>
                        <a:rPr lang="en-US" sz="900" u="none" strike="noStrike">
                          <a:effectLst/>
                        </a:rPr>
                        <a:t>GhostSec</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USA</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4</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873746562"/>
                  </a:ext>
                </a:extLst>
              </a:tr>
              <a:tr h="164485">
                <a:tc>
                  <a:txBody>
                    <a:bodyPr/>
                    <a:lstStyle/>
                    <a:p>
                      <a:pPr algn="l" fontAlgn="b"/>
                      <a:r>
                        <a:rPr lang="en-US" sz="900" u="none" strike="noStrike">
                          <a:effectLst/>
                        </a:rPr>
                        <a:t>Anonymous-DepaixPorteur</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3</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2066416166"/>
                  </a:ext>
                </a:extLst>
              </a:tr>
              <a:tr h="164485">
                <a:tc>
                  <a:txBody>
                    <a:bodyPr/>
                    <a:lstStyle/>
                    <a:p>
                      <a:pPr algn="l" fontAlgn="b"/>
                      <a:r>
                        <a:rPr lang="en-US" sz="900" u="none" strike="noStrike">
                          <a:effectLst/>
                        </a:rPr>
                        <a:t>GURMO</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Nation State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354120943"/>
                  </a:ext>
                </a:extLst>
              </a:tr>
              <a:tr h="164485">
                <a:tc>
                  <a:txBody>
                    <a:bodyPr/>
                    <a:lstStyle/>
                    <a:p>
                      <a:pPr algn="l" fontAlgn="b"/>
                      <a:r>
                        <a:rPr lang="en-US" sz="900" u="none" strike="noStrike">
                          <a:effectLst/>
                        </a:rPr>
                        <a:t>RIAEvangelist</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Individual</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USA</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232343598"/>
                  </a:ext>
                </a:extLst>
              </a:tr>
              <a:tr h="164485">
                <a:tc>
                  <a:txBody>
                    <a:bodyPr/>
                    <a:lstStyle/>
                    <a:p>
                      <a:pPr algn="l" fontAlgn="b"/>
                      <a:r>
                        <a:rPr lang="en-US" sz="900" u="none" strike="noStrike">
                          <a:effectLst/>
                        </a:rPr>
                        <a:t>The Black Rabbit World</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660228044"/>
                  </a:ext>
                </a:extLst>
              </a:tr>
              <a:tr h="164485">
                <a:tc>
                  <a:txBody>
                    <a:bodyPr/>
                    <a:lstStyle/>
                    <a:p>
                      <a:pPr algn="l" fontAlgn="b"/>
                      <a:r>
                        <a:rPr lang="en-US" sz="900" u="none" strike="noStrike">
                          <a:effectLst/>
                        </a:rPr>
                        <a:t>StudentCyberArmy</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1209571629"/>
                  </a:ext>
                </a:extLst>
              </a:tr>
              <a:tr h="164485">
                <a:tc>
                  <a:txBody>
                    <a:bodyPr/>
                    <a:lstStyle/>
                    <a:p>
                      <a:pPr algn="l" fontAlgn="b"/>
                      <a:r>
                        <a:rPr lang="en-US" sz="900" u="none" strike="noStrike">
                          <a:effectLst/>
                        </a:rPr>
                        <a:t>v0g3lSec</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1189880016"/>
                  </a:ext>
                </a:extLst>
              </a:tr>
              <a:tr h="164485">
                <a:tc>
                  <a:txBody>
                    <a:bodyPr/>
                    <a:lstStyle/>
                    <a:p>
                      <a:pPr algn="l" fontAlgn="b"/>
                      <a:r>
                        <a:rPr lang="en-US" sz="900" u="none" strike="noStrike">
                          <a:effectLst/>
                        </a:rPr>
                        <a:t>Cyber Partisans</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Belarus</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213386253"/>
                  </a:ext>
                </a:extLst>
              </a:tr>
              <a:tr h="164485">
                <a:tc>
                  <a:txBody>
                    <a:bodyPr/>
                    <a:lstStyle/>
                    <a:p>
                      <a:pPr algn="l" fontAlgn="b"/>
                      <a:r>
                        <a:rPr lang="en-US" sz="900" u="none" strike="noStrike">
                          <a:effectLst/>
                        </a:rPr>
                        <a:t>2402team</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518202974"/>
                  </a:ext>
                </a:extLst>
              </a:tr>
              <a:tr h="164485">
                <a:tc>
                  <a:txBody>
                    <a:bodyPr/>
                    <a:lstStyle/>
                    <a:p>
                      <a:pPr algn="l" fontAlgn="b"/>
                      <a:r>
                        <a:rPr lang="en-US" sz="900" u="none" strike="noStrike">
                          <a:effectLst/>
                        </a:rPr>
                        <a:t>Cyber Palyanitsa</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1477637105"/>
                  </a:ext>
                </a:extLst>
              </a:tr>
              <a:tr h="164485">
                <a:tc>
                  <a:txBody>
                    <a:bodyPr/>
                    <a:lstStyle/>
                    <a:p>
                      <a:pPr algn="l" fontAlgn="b"/>
                      <a:r>
                        <a:rPr lang="en-US" sz="900" u="none" strike="noStrike">
                          <a:effectLst/>
                        </a:rPr>
                        <a:t>National Republican Army</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1388689170"/>
                  </a:ext>
                </a:extLst>
              </a:tr>
              <a:tr h="164485">
                <a:tc>
                  <a:txBody>
                    <a:bodyPr/>
                    <a:lstStyle/>
                    <a:p>
                      <a:pPr algn="l" fontAlgn="b"/>
                      <a:r>
                        <a:rPr lang="en-US" sz="900" u="none" strike="noStrike">
                          <a:effectLst/>
                        </a:rPr>
                        <a:t>AgainstTheWest</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285081622"/>
                  </a:ext>
                </a:extLst>
              </a:tr>
              <a:tr h="164485">
                <a:tc>
                  <a:txBody>
                    <a:bodyPr/>
                    <a:lstStyle/>
                    <a:p>
                      <a:pPr algn="l" fontAlgn="b"/>
                      <a:r>
                        <a:rPr lang="en-US" sz="900" u="none" strike="noStrike">
                          <a:effectLst/>
                        </a:rPr>
                        <a:t>KelvinSecurity</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Cybercriminal</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2939929642"/>
                  </a:ext>
                </a:extLst>
              </a:tr>
              <a:tr h="164485">
                <a:tc>
                  <a:txBody>
                    <a:bodyPr/>
                    <a:lstStyle/>
                    <a:p>
                      <a:pPr algn="l" fontAlgn="b"/>
                      <a:r>
                        <a:rPr lang="en-US" sz="900" u="none" strike="noStrike">
                          <a:effectLst/>
                        </a:rPr>
                        <a:t>CaucasNet</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704368418"/>
                  </a:ext>
                </a:extLst>
              </a:tr>
              <a:tr h="164485">
                <a:tc>
                  <a:txBody>
                    <a:bodyPr/>
                    <a:lstStyle/>
                    <a:p>
                      <a:pPr algn="l" fontAlgn="b"/>
                      <a:r>
                        <a:rPr lang="en-US" sz="900" u="none" strike="noStrike">
                          <a:effectLst/>
                        </a:rPr>
                        <a:t>Team OneFist</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563586884"/>
                  </a:ext>
                </a:extLst>
              </a:tr>
              <a:tr h="164485">
                <a:tc>
                  <a:txBody>
                    <a:bodyPr/>
                    <a:lstStyle/>
                    <a:p>
                      <a:pPr algn="l" fontAlgn="b"/>
                      <a:r>
                        <a:rPr lang="en-US" sz="900" u="none" strike="noStrike">
                          <a:effectLst/>
                        </a:rPr>
                        <a:t>Anonymous-Spid3r</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773771114"/>
                  </a:ext>
                </a:extLst>
              </a:tr>
              <a:tr h="164485">
                <a:tc>
                  <a:txBody>
                    <a:bodyPr/>
                    <a:lstStyle/>
                    <a:p>
                      <a:pPr algn="l" fontAlgn="b"/>
                      <a:r>
                        <a:rPr lang="en-US" sz="900" u="none" strike="noStrike">
                          <a:effectLst/>
                        </a:rPr>
                        <a:t>Anonymous Liberland-Pwn-Bär Hack Team</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193076601"/>
                  </a:ext>
                </a:extLst>
              </a:tr>
            </a:tbl>
          </a:graphicData>
        </a:graphic>
      </p:graphicFrame>
    </p:spTree>
    <p:extLst>
      <p:ext uri="{BB962C8B-B14F-4D97-AF65-F5344CB8AC3E}">
        <p14:creationId xmlns:p14="http://schemas.microsoft.com/office/powerpoint/2010/main" val="4127064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0" y="205980"/>
            <a:ext cx="8229600" cy="506015"/>
          </a:xfrm>
        </p:spPr>
        <p:txBody>
          <a:bodyPr wrap="square" anchor="ctr">
            <a:normAutofit/>
          </a:bodyPr>
          <a:lstStyle/>
          <a:p>
            <a:pPr>
              <a:lnSpc>
                <a:spcPct val="90000"/>
              </a:lnSpc>
            </a:pPr>
            <a:r>
              <a:rPr lang="en-US" dirty="0"/>
              <a:t>Threats</a:t>
            </a:r>
            <a:endParaRPr lang="en-US"/>
          </a:p>
        </p:txBody>
      </p:sp>
      <p:pic>
        <p:nvPicPr>
          <p:cNvPr id="1026" name="Picture 2">
            <a:extLst>
              <a:ext uri="{FF2B5EF4-FFF2-40B4-BE49-F238E27FC236}">
                <a16:creationId xmlns:a16="http://schemas.microsoft.com/office/drawing/2014/main" id="{CE1CF17F-DA6D-4ADF-A092-67F84E98A1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600"/>
          <a:stretch/>
        </p:blipFill>
        <p:spPr bwMode="auto">
          <a:xfrm>
            <a:off x="457200" y="769351"/>
            <a:ext cx="8229600" cy="3831379"/>
          </a:xfrm>
          <a:prstGeom prst="rect">
            <a:avLst/>
          </a:prstGeom>
          <a:solidFill>
            <a:srgbClr val="FFFFFF"/>
          </a:solidFill>
        </p:spPr>
      </p:pic>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0" y="-29765"/>
            <a:ext cx="592138" cy="273845"/>
          </a:xfrm>
        </p:spPr>
        <p:txBody>
          <a:bodyPr wrap="square" anchor="ctr">
            <a:normAutofit/>
          </a:bodyPr>
          <a:lstStyle/>
          <a:p>
            <a:pPr>
              <a:spcAft>
                <a:spcPts val="600"/>
              </a:spcAft>
              <a:defRPr/>
            </a:pPr>
            <a:fld id="{EF611178-6C3A-F247-8731-699DBDA96700}" type="slidenum">
              <a:rPr lang="en-US" altLang="en-US" smtClean="0"/>
              <a:pPr>
                <a:spcAft>
                  <a:spcPts val="600"/>
                </a:spcAft>
                <a:defRPr/>
              </a:pPr>
              <a:t>13</a:t>
            </a:fld>
            <a:endParaRPr lang="en-US" altLang="en-US"/>
          </a:p>
        </p:txBody>
      </p:sp>
    </p:spTree>
    <p:extLst>
      <p:ext uri="{BB962C8B-B14F-4D97-AF65-F5344CB8AC3E}">
        <p14:creationId xmlns:p14="http://schemas.microsoft.com/office/powerpoint/2010/main" val="2192204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Timeline of various attacks executed in War </a:t>
            </a:r>
          </a:p>
        </p:txBody>
      </p:sp>
    </p:spTree>
    <p:extLst>
      <p:ext uri="{BB962C8B-B14F-4D97-AF65-F5344CB8AC3E}">
        <p14:creationId xmlns:p14="http://schemas.microsoft.com/office/powerpoint/2010/main" val="2836501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0747B-AA76-44CB-9B04-4A777028979D}"/>
              </a:ext>
            </a:extLst>
          </p:cNvPr>
          <p:cNvSpPr>
            <a:spLocks noGrp="1"/>
          </p:cNvSpPr>
          <p:nvPr>
            <p:ph type="title"/>
          </p:nvPr>
        </p:nvSpPr>
        <p:spPr/>
        <p:txBody>
          <a:bodyPr/>
          <a:lstStyle/>
          <a:p>
            <a:r>
              <a:rPr lang="en-US" dirty="0"/>
              <a:t>Reported Incidents</a:t>
            </a:r>
          </a:p>
        </p:txBody>
      </p:sp>
      <p:pic>
        <p:nvPicPr>
          <p:cNvPr id="6" name="Content Placeholder 5" descr="Chart, bar chart&#10;&#10;Description automatically generated">
            <a:extLst>
              <a:ext uri="{FF2B5EF4-FFF2-40B4-BE49-F238E27FC236}">
                <a16:creationId xmlns:a16="http://schemas.microsoft.com/office/drawing/2014/main" id="{948A4662-0732-4DE5-9221-1497771386EA}"/>
              </a:ext>
            </a:extLst>
          </p:cNvPr>
          <p:cNvPicPr>
            <a:picLocks noGrp="1" noChangeAspect="1"/>
          </p:cNvPicPr>
          <p:nvPr>
            <p:ph idx="1"/>
          </p:nvPr>
        </p:nvPicPr>
        <p:blipFill>
          <a:blip r:embed="rId2"/>
          <a:stretch>
            <a:fillRect/>
          </a:stretch>
        </p:blipFill>
        <p:spPr>
          <a:xfrm>
            <a:off x="1029080" y="769938"/>
            <a:ext cx="7085840" cy="3830637"/>
          </a:xfrm>
        </p:spPr>
      </p:pic>
      <p:sp>
        <p:nvSpPr>
          <p:cNvPr id="4" name="Slide Number Placeholder 3">
            <a:extLst>
              <a:ext uri="{FF2B5EF4-FFF2-40B4-BE49-F238E27FC236}">
                <a16:creationId xmlns:a16="http://schemas.microsoft.com/office/drawing/2014/main" id="{F1F86CC6-2BB1-4016-B6AB-60170D220DF6}"/>
              </a:ext>
            </a:extLst>
          </p:cNvPr>
          <p:cNvSpPr>
            <a:spLocks noGrp="1"/>
          </p:cNvSpPr>
          <p:nvPr>
            <p:ph type="sldNum" sz="quarter" idx="10"/>
          </p:nvPr>
        </p:nvSpPr>
        <p:spPr/>
        <p:txBody>
          <a:bodyPr/>
          <a:lstStyle/>
          <a:p>
            <a:pPr>
              <a:defRPr/>
            </a:pPr>
            <a:fld id="{EF611178-6C3A-F247-8731-699DBDA96700}" type="slidenum">
              <a:rPr lang="en-US" altLang="en-US" smtClean="0"/>
              <a:pPr>
                <a:defRPr/>
              </a:pPr>
              <a:t>15</a:t>
            </a:fld>
            <a:endParaRPr lang="en-US" altLang="en-US" dirty="0"/>
          </a:p>
        </p:txBody>
      </p:sp>
    </p:spTree>
    <p:extLst>
      <p:ext uri="{BB962C8B-B14F-4D97-AF65-F5344CB8AC3E}">
        <p14:creationId xmlns:p14="http://schemas.microsoft.com/office/powerpoint/2010/main" val="3266156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09532-7EA1-4FD7-B651-2243935158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0A1957-3CE5-4A54-AF0B-25747591448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A439D44-DE90-4FA0-B41C-D530ED5B7C12}"/>
              </a:ext>
            </a:extLst>
          </p:cNvPr>
          <p:cNvSpPr>
            <a:spLocks noGrp="1"/>
          </p:cNvSpPr>
          <p:nvPr>
            <p:ph type="sldNum" sz="quarter" idx="10"/>
          </p:nvPr>
        </p:nvSpPr>
        <p:spPr/>
        <p:txBody>
          <a:bodyPr/>
          <a:lstStyle/>
          <a:p>
            <a:pPr>
              <a:defRPr/>
            </a:pPr>
            <a:fld id="{EF611178-6C3A-F247-8731-699DBDA96700}" type="slidenum">
              <a:rPr lang="en-US" altLang="en-US" smtClean="0"/>
              <a:pPr>
                <a:defRPr/>
              </a:pPr>
              <a:t>16</a:t>
            </a:fld>
            <a:endParaRPr lang="en-US" altLang="en-US" dirty="0"/>
          </a:p>
        </p:txBody>
      </p:sp>
      <p:pic>
        <p:nvPicPr>
          <p:cNvPr id="16" name="Picture 15">
            <a:extLst>
              <a:ext uri="{FF2B5EF4-FFF2-40B4-BE49-F238E27FC236}">
                <a16:creationId xmlns:a16="http://schemas.microsoft.com/office/drawing/2014/main" id="{7000ED5B-274E-4A80-96EF-1BBEF7C8B5EB}"/>
              </a:ext>
            </a:extLst>
          </p:cNvPr>
          <p:cNvPicPr>
            <a:picLocks noChangeAspect="1"/>
          </p:cNvPicPr>
          <p:nvPr/>
        </p:nvPicPr>
        <p:blipFill>
          <a:blip r:embed="rId2"/>
          <a:stretch>
            <a:fillRect/>
          </a:stretch>
        </p:blipFill>
        <p:spPr>
          <a:xfrm>
            <a:off x="0" y="890"/>
            <a:ext cx="9144000" cy="5141720"/>
          </a:xfrm>
          <a:prstGeom prst="rect">
            <a:avLst/>
          </a:prstGeom>
        </p:spPr>
      </p:pic>
    </p:spTree>
    <p:extLst>
      <p:ext uri="{BB962C8B-B14F-4D97-AF65-F5344CB8AC3E}">
        <p14:creationId xmlns:p14="http://schemas.microsoft.com/office/powerpoint/2010/main" val="3479322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3C6EB-A9B0-4FA1-92D7-65A4045B2443}"/>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20B3D6D4-96C5-4BD2-82BA-91D80C2865D0}"/>
              </a:ext>
            </a:extLst>
          </p:cNvPr>
          <p:cNvPicPr>
            <a:picLocks noGrp="1" noChangeAspect="1"/>
          </p:cNvPicPr>
          <p:nvPr>
            <p:ph idx="1"/>
          </p:nvPr>
        </p:nvPicPr>
        <p:blipFill>
          <a:blip r:embed="rId2"/>
          <a:stretch>
            <a:fillRect/>
          </a:stretch>
        </p:blipFill>
        <p:spPr>
          <a:xfrm>
            <a:off x="0" y="-29765"/>
            <a:ext cx="9149411" cy="5173265"/>
          </a:xfrm>
        </p:spPr>
      </p:pic>
      <p:sp>
        <p:nvSpPr>
          <p:cNvPr id="4" name="Slide Number Placeholder 3">
            <a:extLst>
              <a:ext uri="{FF2B5EF4-FFF2-40B4-BE49-F238E27FC236}">
                <a16:creationId xmlns:a16="http://schemas.microsoft.com/office/drawing/2014/main" id="{5C384392-7FA1-42F1-9E90-7F41A21A3624}"/>
              </a:ext>
            </a:extLst>
          </p:cNvPr>
          <p:cNvSpPr>
            <a:spLocks noGrp="1"/>
          </p:cNvSpPr>
          <p:nvPr>
            <p:ph type="sldNum" sz="quarter" idx="10"/>
          </p:nvPr>
        </p:nvSpPr>
        <p:spPr/>
        <p:txBody>
          <a:bodyPr/>
          <a:lstStyle/>
          <a:p>
            <a:pPr>
              <a:defRPr/>
            </a:pPr>
            <a:fld id="{EF611178-6C3A-F247-8731-699DBDA96700}" type="slidenum">
              <a:rPr lang="en-US" altLang="en-US" smtClean="0"/>
              <a:pPr>
                <a:defRPr/>
              </a:pPr>
              <a:t>17</a:t>
            </a:fld>
            <a:endParaRPr lang="en-US" altLang="en-US" dirty="0"/>
          </a:p>
        </p:txBody>
      </p:sp>
    </p:spTree>
    <p:extLst>
      <p:ext uri="{BB962C8B-B14F-4D97-AF65-F5344CB8AC3E}">
        <p14:creationId xmlns:p14="http://schemas.microsoft.com/office/powerpoint/2010/main" val="613795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4C05E-C5A4-4A5C-ABCA-BD4135FEE9A8}"/>
              </a:ext>
            </a:extLst>
          </p:cNvPr>
          <p:cNvSpPr>
            <a:spLocks noGrp="1"/>
          </p:cNvSpPr>
          <p:nvPr>
            <p:ph type="title"/>
          </p:nvPr>
        </p:nvSpPr>
        <p:spPr/>
        <p:txBody>
          <a:bodyPr/>
          <a:lstStyle/>
          <a:p>
            <a:r>
              <a:rPr lang="en-US" dirty="0"/>
              <a:t>Consequences </a:t>
            </a:r>
          </a:p>
        </p:txBody>
      </p:sp>
      <p:sp>
        <p:nvSpPr>
          <p:cNvPr id="3" name="Content Placeholder 2">
            <a:extLst>
              <a:ext uri="{FF2B5EF4-FFF2-40B4-BE49-F238E27FC236}">
                <a16:creationId xmlns:a16="http://schemas.microsoft.com/office/drawing/2014/main" id="{9A04E8FA-F392-4971-9F9E-5B90AEC554BA}"/>
              </a:ext>
            </a:extLst>
          </p:cNvPr>
          <p:cNvSpPr>
            <a:spLocks noGrp="1"/>
          </p:cNvSpPr>
          <p:nvPr>
            <p:ph idx="1"/>
          </p:nvPr>
        </p:nvSpPr>
        <p:spPr/>
        <p:txBody>
          <a:bodyPr/>
          <a:lstStyle/>
          <a:p>
            <a:r>
              <a:rPr lang="en-US" dirty="0"/>
              <a:t>Most strategically impactful cyber operation in wartime history.</a:t>
            </a:r>
          </a:p>
          <a:p>
            <a:r>
              <a:rPr lang="en-US" dirty="0"/>
              <a:t>Ability to paralyze Ukrainian decision-making and critical infrastructure</a:t>
            </a:r>
          </a:p>
          <a:p>
            <a:r>
              <a:rPr lang="en-US" dirty="0"/>
              <a:t>Signs of coordination between Russian kinetic and cyber operations</a:t>
            </a:r>
          </a:p>
          <a:p>
            <a:r>
              <a:rPr lang="en-US" dirty="0"/>
              <a:t>Cyber operations intended to disrupt, destroy, or manipulate data or systems.</a:t>
            </a:r>
          </a:p>
          <a:p>
            <a:endParaRPr lang="en-US" dirty="0"/>
          </a:p>
          <a:p>
            <a:endParaRPr lang="en-US" dirty="0"/>
          </a:p>
        </p:txBody>
      </p:sp>
      <p:sp>
        <p:nvSpPr>
          <p:cNvPr id="4" name="Slide Number Placeholder 3">
            <a:extLst>
              <a:ext uri="{FF2B5EF4-FFF2-40B4-BE49-F238E27FC236}">
                <a16:creationId xmlns:a16="http://schemas.microsoft.com/office/drawing/2014/main" id="{4A4BE3FE-F50F-4C0F-8D24-F00FF97B451C}"/>
              </a:ext>
            </a:extLst>
          </p:cNvPr>
          <p:cNvSpPr>
            <a:spLocks noGrp="1"/>
          </p:cNvSpPr>
          <p:nvPr>
            <p:ph type="sldNum" sz="quarter" idx="10"/>
          </p:nvPr>
        </p:nvSpPr>
        <p:spPr/>
        <p:txBody>
          <a:bodyPr/>
          <a:lstStyle/>
          <a:p>
            <a:pPr>
              <a:defRPr/>
            </a:pPr>
            <a:fld id="{EF611178-6C3A-F247-8731-699DBDA96700}" type="slidenum">
              <a:rPr lang="en-US" altLang="en-US" smtClean="0"/>
              <a:pPr>
                <a:defRPr/>
              </a:pPr>
              <a:t>18</a:t>
            </a:fld>
            <a:endParaRPr lang="en-US" altLang="en-US" dirty="0"/>
          </a:p>
        </p:txBody>
      </p:sp>
    </p:spTree>
    <p:extLst>
      <p:ext uri="{BB962C8B-B14F-4D97-AF65-F5344CB8AC3E}">
        <p14:creationId xmlns:p14="http://schemas.microsoft.com/office/powerpoint/2010/main" val="3036752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06D3F-4E84-4D19-9DFE-6831F107DB93}"/>
              </a:ext>
            </a:extLst>
          </p:cNvPr>
          <p:cNvSpPr>
            <a:spLocks noGrp="1"/>
          </p:cNvSpPr>
          <p:nvPr>
            <p:ph type="title"/>
          </p:nvPr>
        </p:nvSpPr>
        <p:spPr/>
        <p:txBody>
          <a:bodyPr/>
          <a:lstStyle/>
          <a:p>
            <a:r>
              <a:rPr lang="en-US" dirty="0"/>
              <a:t>Learning for us</a:t>
            </a:r>
          </a:p>
        </p:txBody>
      </p:sp>
      <p:sp>
        <p:nvSpPr>
          <p:cNvPr id="3" name="Content Placeholder 2">
            <a:extLst>
              <a:ext uri="{FF2B5EF4-FFF2-40B4-BE49-F238E27FC236}">
                <a16:creationId xmlns:a16="http://schemas.microsoft.com/office/drawing/2014/main" id="{2C669999-AFFC-493B-A950-E457B309BB67}"/>
              </a:ext>
            </a:extLst>
          </p:cNvPr>
          <p:cNvSpPr>
            <a:spLocks noGrp="1"/>
          </p:cNvSpPr>
          <p:nvPr>
            <p:ph idx="1"/>
          </p:nvPr>
        </p:nvSpPr>
        <p:spPr>
          <a:xfrm>
            <a:off x="457200" y="769351"/>
            <a:ext cx="8229600" cy="4283096"/>
          </a:xfrm>
        </p:spPr>
        <p:txBody>
          <a:bodyPr/>
          <a:lstStyle/>
          <a:p>
            <a:r>
              <a:rPr lang="en-US" sz="2000" dirty="0"/>
              <a:t>Ukrainian President Volodymyr Zelensky accused Russia of ‘</a:t>
            </a:r>
            <a:r>
              <a:rPr lang="en-US" sz="2000" dirty="0">
                <a:solidFill>
                  <a:srgbClr val="FF0000"/>
                </a:solidFill>
              </a:rPr>
              <a:t>energy terrorism</a:t>
            </a:r>
            <a:r>
              <a:rPr lang="en-US" sz="2000" dirty="0"/>
              <a:t>’ and said that about </a:t>
            </a:r>
            <a:r>
              <a:rPr lang="en-US" sz="2000" dirty="0">
                <a:solidFill>
                  <a:srgbClr val="FF0000"/>
                </a:solidFill>
              </a:rPr>
              <a:t>4.5 million Ukrainian consumers </a:t>
            </a:r>
            <a:r>
              <a:rPr lang="en-US" sz="2000" dirty="0"/>
              <a:t>were temporarily disconnected from the power supply.</a:t>
            </a:r>
          </a:p>
          <a:p>
            <a:r>
              <a:rPr lang="en-US" sz="2000" dirty="0"/>
              <a:t>Also referred to the </a:t>
            </a:r>
            <a:r>
              <a:rPr lang="en-US" sz="2000" dirty="0">
                <a:solidFill>
                  <a:srgbClr val="FF0000"/>
                </a:solidFill>
              </a:rPr>
              <a:t>water shortages.</a:t>
            </a:r>
          </a:p>
          <a:p>
            <a:r>
              <a:rPr lang="en-US" sz="2000" dirty="0"/>
              <a:t>includes a hack, which the White House blamed on the Kremlin, that </a:t>
            </a:r>
            <a:r>
              <a:rPr lang="en-US" sz="2000" dirty="0">
                <a:solidFill>
                  <a:schemeClr val="tx2"/>
                </a:solidFill>
              </a:rPr>
              <a:t>disrupted satellite internet communications </a:t>
            </a:r>
            <a:r>
              <a:rPr lang="en-US" sz="2000" dirty="0"/>
              <a:t>in Ukraine on the eve of Russia’s invasion.</a:t>
            </a:r>
          </a:p>
          <a:p>
            <a:r>
              <a:rPr lang="en-US" sz="2000" dirty="0"/>
              <a:t>2017;NotPetya that wiped computer systems at companies </a:t>
            </a:r>
            <a:r>
              <a:rPr lang="en-US" sz="2000" dirty="0">
                <a:solidFill>
                  <a:schemeClr val="tx2"/>
                </a:solidFill>
              </a:rPr>
              <a:t>across Ukraine before spreading around the world</a:t>
            </a:r>
            <a:r>
              <a:rPr lang="en-US" sz="2000" dirty="0"/>
              <a:t>; The incident cost the </a:t>
            </a:r>
            <a:r>
              <a:rPr lang="en-US" sz="2000" dirty="0">
                <a:solidFill>
                  <a:schemeClr val="tx2"/>
                </a:solidFill>
              </a:rPr>
              <a:t>global economy billions of dollars </a:t>
            </a:r>
            <a:r>
              <a:rPr lang="en-US" sz="2000" dirty="0"/>
              <a:t>by disrupting shipping giant Maersk and other multinational firms.</a:t>
            </a:r>
          </a:p>
          <a:p>
            <a:r>
              <a:rPr lang="en-US" sz="2000" dirty="0"/>
              <a:t>Groups are working right now on some high-complexity attacks that </a:t>
            </a:r>
            <a:r>
              <a:rPr lang="en-US" sz="2000" dirty="0">
                <a:solidFill>
                  <a:schemeClr val="tx2"/>
                </a:solidFill>
              </a:rPr>
              <a:t>we will observe later on.</a:t>
            </a:r>
            <a:endParaRPr lang="en-US" sz="2000" dirty="0"/>
          </a:p>
          <a:p>
            <a:endParaRPr lang="en-US" sz="2000" dirty="0">
              <a:solidFill>
                <a:srgbClr val="FF0000"/>
              </a:solidFill>
            </a:endParaRPr>
          </a:p>
          <a:p>
            <a:endParaRPr lang="en-US" sz="2000" dirty="0"/>
          </a:p>
        </p:txBody>
      </p:sp>
      <p:sp>
        <p:nvSpPr>
          <p:cNvPr id="4" name="Slide Number Placeholder 3">
            <a:extLst>
              <a:ext uri="{FF2B5EF4-FFF2-40B4-BE49-F238E27FC236}">
                <a16:creationId xmlns:a16="http://schemas.microsoft.com/office/drawing/2014/main" id="{FF77C03C-26A4-445E-A1E8-792A306BA133}"/>
              </a:ext>
            </a:extLst>
          </p:cNvPr>
          <p:cNvSpPr>
            <a:spLocks noGrp="1"/>
          </p:cNvSpPr>
          <p:nvPr>
            <p:ph type="sldNum" sz="quarter" idx="10"/>
          </p:nvPr>
        </p:nvSpPr>
        <p:spPr/>
        <p:txBody>
          <a:bodyPr/>
          <a:lstStyle/>
          <a:p>
            <a:pPr>
              <a:defRPr/>
            </a:pPr>
            <a:fld id="{EF611178-6C3A-F247-8731-699DBDA96700}" type="slidenum">
              <a:rPr lang="en-US" altLang="en-US" smtClean="0"/>
              <a:pPr>
                <a:defRPr/>
              </a:pPr>
              <a:t>19</a:t>
            </a:fld>
            <a:endParaRPr lang="en-US" altLang="en-US" dirty="0"/>
          </a:p>
        </p:txBody>
      </p:sp>
    </p:spTree>
    <p:extLst>
      <p:ext uri="{BB962C8B-B14F-4D97-AF65-F5344CB8AC3E}">
        <p14:creationId xmlns:p14="http://schemas.microsoft.com/office/powerpoint/2010/main" val="2405264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descr="Watch A Timeline of Russian Cyberattacks on Ukraine | Currents | WIRED">
            <a:extLst>
              <a:ext uri="{FF2B5EF4-FFF2-40B4-BE49-F238E27FC236}">
                <a16:creationId xmlns:a16="http://schemas.microsoft.com/office/drawing/2014/main" id="{1A315C58-C96A-4BE1-8B52-32584C535BDC}"/>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769350"/>
            <a:ext cx="7129570" cy="4374149"/>
          </a:xfrm>
          <a:prstGeom prst="rect">
            <a:avLst/>
          </a:prstGeom>
          <a:blipFill>
            <a:blip r:embed="rId4">
              <a:alphaModFix amt="20000"/>
            </a:blip>
            <a:tile tx="0" ty="0" sx="100000" sy="100000" flip="none" algn="tl"/>
          </a:blipFill>
        </p:spPr>
      </p:pic>
      <p:sp>
        <p:nvSpPr>
          <p:cNvPr id="2" name="Title 1">
            <a:extLst>
              <a:ext uri="{FF2B5EF4-FFF2-40B4-BE49-F238E27FC236}">
                <a16:creationId xmlns:a16="http://schemas.microsoft.com/office/drawing/2014/main" id="{A0B7947D-5C0C-7E4F-A1E7-FB2CB209B4E8}"/>
              </a:ext>
            </a:extLst>
          </p:cNvPr>
          <p:cNvSpPr>
            <a:spLocks noGrp="1"/>
          </p:cNvSpPr>
          <p:nvPr>
            <p:ph type="title"/>
          </p:nvPr>
        </p:nvSpPr>
        <p:spPr>
          <a:xfrm>
            <a:off x="457202" y="157853"/>
            <a:ext cx="5766263" cy="506015"/>
          </a:xfrm>
        </p:spPr>
        <p:txBody>
          <a:bodyPr/>
          <a:lstStyle/>
          <a:p>
            <a:r>
              <a:rPr lang="en-BR" dirty="0"/>
              <a:t>Agenda</a:t>
            </a:r>
            <a:endParaRPr lang="en-BR" sz="2400" dirty="0"/>
          </a:p>
        </p:txBody>
      </p:sp>
      <p:sp>
        <p:nvSpPr>
          <p:cNvPr id="3" name="Content Placeholder 2">
            <a:extLst>
              <a:ext uri="{FF2B5EF4-FFF2-40B4-BE49-F238E27FC236}">
                <a16:creationId xmlns:a16="http://schemas.microsoft.com/office/drawing/2014/main" id="{B5A51607-F801-C745-9FA7-D45F2043C66D}"/>
              </a:ext>
            </a:extLst>
          </p:cNvPr>
          <p:cNvSpPr>
            <a:spLocks noGrp="1"/>
          </p:cNvSpPr>
          <p:nvPr>
            <p:ph sz="half" idx="2"/>
          </p:nvPr>
        </p:nvSpPr>
        <p:spPr>
          <a:xfrm>
            <a:off x="457202" y="769351"/>
            <a:ext cx="6672368" cy="3825272"/>
          </a:xfrm>
        </p:spPr>
        <p:txBody>
          <a:bodyPr/>
          <a:lstStyle/>
          <a:p>
            <a:pPr algn="l">
              <a:buFont typeface="Arial" panose="020B0604020202020204" pitchFamily="34" charset="0"/>
              <a:buChar char="•"/>
            </a:pPr>
            <a:r>
              <a:rPr lang="en-US" sz="1400" b="1" i="0" dirty="0">
                <a:effectLst/>
                <a:latin typeface="-apple-system"/>
              </a:rPr>
              <a:t>Introduction </a:t>
            </a:r>
            <a:endParaRPr lang="en-US" sz="1200" b="1" i="0" dirty="0">
              <a:effectLst/>
              <a:latin typeface="-apple-system"/>
            </a:endParaRPr>
          </a:p>
          <a:p>
            <a:pPr marL="742950" lvl="1" indent="-285750" algn="l">
              <a:buFont typeface="Arial" panose="020B0604020202020204" pitchFamily="34" charset="0"/>
              <a:buChar char="•"/>
            </a:pPr>
            <a:r>
              <a:rPr lang="en-US" sz="1200" b="1" dirty="0">
                <a:latin typeface="-apple-system"/>
              </a:rPr>
              <a:t>How It Started</a:t>
            </a:r>
          </a:p>
          <a:p>
            <a:pPr marL="742950" lvl="1" indent="-285750" algn="l">
              <a:buFont typeface="Arial" panose="020B0604020202020204" pitchFamily="34" charset="0"/>
              <a:buChar char="•"/>
            </a:pPr>
            <a:r>
              <a:rPr lang="en-US" sz="1200" b="1" i="0" dirty="0">
                <a:effectLst/>
                <a:latin typeface="-apple-system"/>
              </a:rPr>
              <a:t>Wat is Virtual war?</a:t>
            </a:r>
          </a:p>
          <a:p>
            <a:pPr marL="742950" lvl="1" indent="-285750" algn="l">
              <a:buFont typeface="Arial" panose="020B0604020202020204" pitchFamily="34" charset="0"/>
              <a:buChar char="•"/>
            </a:pPr>
            <a:r>
              <a:rPr lang="en-US" sz="1200" b="1" i="0" dirty="0">
                <a:effectLst/>
                <a:latin typeface="-apple-system"/>
              </a:rPr>
              <a:t>Threats</a:t>
            </a:r>
          </a:p>
          <a:p>
            <a:pPr marL="742950" lvl="1" indent="-285750" algn="l">
              <a:buFont typeface="Arial" panose="020B0604020202020204" pitchFamily="34" charset="0"/>
              <a:buChar char="•"/>
            </a:pPr>
            <a:r>
              <a:rPr lang="en-US" sz="1200" b="1" dirty="0">
                <a:latin typeface="-apple-system"/>
              </a:rPr>
              <a:t>A New battlefield</a:t>
            </a:r>
            <a:endParaRPr lang="en-US" sz="1200" b="1" i="0" dirty="0">
              <a:effectLst/>
              <a:latin typeface="-apple-system"/>
            </a:endParaRPr>
          </a:p>
          <a:p>
            <a:pPr algn="l">
              <a:buFont typeface="Arial" panose="020B0604020202020204" pitchFamily="34" charset="0"/>
              <a:buChar char="•"/>
            </a:pPr>
            <a:r>
              <a:rPr lang="en-US" sz="1400" b="1" i="0" dirty="0">
                <a:effectLst/>
                <a:latin typeface="-apple-system"/>
              </a:rPr>
              <a:t>Timeline of Russian and Ukraine War </a:t>
            </a:r>
          </a:p>
          <a:p>
            <a:pPr marL="742950" lvl="1" indent="-285750" algn="l">
              <a:buFont typeface="Arial" panose="020B0604020202020204" pitchFamily="34" charset="0"/>
              <a:buChar char="•"/>
            </a:pPr>
            <a:r>
              <a:rPr lang="en-US" sz="1200" b="1" i="0" dirty="0">
                <a:effectLst/>
                <a:latin typeface="-apple-system"/>
              </a:rPr>
              <a:t>Major Malware involved</a:t>
            </a:r>
          </a:p>
          <a:p>
            <a:pPr marL="742950" lvl="1" indent="-285750">
              <a:buFont typeface="Arial" panose="020B0604020202020204" pitchFamily="34" charset="0"/>
              <a:buChar char="•"/>
            </a:pPr>
            <a:r>
              <a:rPr lang="en-US" sz="1200" b="1" i="0" dirty="0">
                <a:effectLst/>
                <a:latin typeface="-apple-system"/>
              </a:rPr>
              <a:t>Timeline of Russian and Ukraine War </a:t>
            </a:r>
            <a:endParaRPr lang="en-US" sz="1200" b="1" i="0" dirty="0">
              <a:effectLst/>
              <a:highlight>
                <a:srgbClr val="FFFF00"/>
              </a:highlight>
              <a:latin typeface="-apple-system"/>
            </a:endParaRPr>
          </a:p>
          <a:p>
            <a:pPr algn="l">
              <a:buFont typeface="Arial" panose="020B0604020202020204" pitchFamily="34" charset="0"/>
              <a:buChar char="•"/>
            </a:pPr>
            <a:r>
              <a:rPr lang="en-US" sz="1400" b="1" i="0" dirty="0">
                <a:effectLst/>
                <a:latin typeface="-apple-system"/>
              </a:rPr>
              <a:t>Detective measures</a:t>
            </a:r>
          </a:p>
          <a:p>
            <a:pPr lvl="1">
              <a:buFont typeface="Arial" panose="020B0604020202020204" pitchFamily="34" charset="0"/>
              <a:buChar char="•"/>
            </a:pPr>
            <a:r>
              <a:rPr lang="en-US" sz="1100" b="1" dirty="0">
                <a:latin typeface="-apple-system"/>
              </a:rPr>
              <a:t>Yara Rules</a:t>
            </a:r>
            <a:endParaRPr lang="en-US" sz="1100" b="1" i="0" dirty="0">
              <a:effectLst/>
              <a:latin typeface="-apple-system"/>
            </a:endParaRPr>
          </a:p>
          <a:p>
            <a:pPr>
              <a:buFont typeface="Arial" panose="020B0604020202020204" pitchFamily="34" charset="0"/>
              <a:buChar char="•"/>
            </a:pPr>
            <a:r>
              <a:rPr lang="en-US" sz="1400" b="1" i="0" dirty="0">
                <a:effectLst/>
                <a:latin typeface="-apple-system"/>
              </a:rPr>
              <a:t>Recommendations</a:t>
            </a:r>
            <a:endParaRPr lang="en-US" sz="1800" b="1" i="0" dirty="0">
              <a:effectLst/>
              <a:latin typeface="-apple-system"/>
            </a:endParaRPr>
          </a:p>
          <a:p>
            <a:pPr lvl="1">
              <a:buFont typeface="Arial" panose="020B0604020202020204" pitchFamily="34" charset="0"/>
              <a:buChar char="•"/>
            </a:pPr>
            <a:r>
              <a:rPr lang="en-US" sz="1100" b="1" dirty="0">
                <a:latin typeface="-apple-system"/>
              </a:rPr>
              <a:t>Threat Hunting Directions; Virus total queries</a:t>
            </a:r>
          </a:p>
          <a:p>
            <a:pPr lvl="1">
              <a:buFont typeface="Arial" panose="020B0604020202020204" pitchFamily="34" charset="0"/>
              <a:buChar char="•"/>
            </a:pPr>
            <a:r>
              <a:rPr lang="en-US" sz="1100" b="1" dirty="0">
                <a:latin typeface="-apple-system"/>
              </a:rPr>
              <a:t>IOC’s</a:t>
            </a:r>
          </a:p>
          <a:p>
            <a:pPr lvl="1">
              <a:buFont typeface="Arial" panose="020B0604020202020204" pitchFamily="34" charset="0"/>
              <a:buChar char="•"/>
            </a:pPr>
            <a:r>
              <a:rPr lang="en-US" sz="1100" b="1" dirty="0">
                <a:latin typeface="-apple-system"/>
              </a:rPr>
              <a:t>Dark Webs directions</a:t>
            </a:r>
          </a:p>
          <a:p>
            <a:pPr lvl="1">
              <a:buFont typeface="Arial" panose="020B0604020202020204" pitchFamily="34" charset="0"/>
              <a:buChar char="•"/>
            </a:pPr>
            <a:r>
              <a:rPr lang="en-US" sz="1100" b="1" dirty="0">
                <a:latin typeface="-apple-system"/>
              </a:rPr>
              <a:t>Threat Actors</a:t>
            </a:r>
          </a:p>
          <a:p>
            <a:pPr algn="l">
              <a:buFont typeface="Arial" panose="020B0604020202020204" pitchFamily="34" charset="0"/>
              <a:buChar char="•"/>
            </a:pPr>
            <a:r>
              <a:rPr lang="en-US" sz="1400" b="1" dirty="0">
                <a:latin typeface="-apple-system"/>
              </a:rPr>
              <a:t>References</a:t>
            </a:r>
          </a:p>
          <a:p>
            <a:pPr algn="l">
              <a:buFont typeface="Arial" panose="020B0604020202020204" pitchFamily="34" charset="0"/>
              <a:buChar char="•"/>
            </a:pPr>
            <a:r>
              <a:rPr lang="en-US" sz="1400" b="1" dirty="0">
                <a:latin typeface="-apple-system"/>
              </a:rPr>
              <a:t>Q&amp;A</a:t>
            </a:r>
            <a:endParaRPr lang="en-US" sz="1400" b="1" i="0" dirty="0">
              <a:effectLst/>
              <a:latin typeface="-apple-system"/>
            </a:endParaRPr>
          </a:p>
          <a:p>
            <a:pPr marL="0" indent="0">
              <a:spcAft>
                <a:spcPts val="600"/>
              </a:spcAft>
              <a:buNone/>
            </a:pPr>
            <a:endParaRPr lang="en-BR" sz="1400" b="1" dirty="0"/>
          </a:p>
        </p:txBody>
      </p:sp>
      <p:sp>
        <p:nvSpPr>
          <p:cNvPr id="4" name="Slide Number Placeholder 3">
            <a:extLst>
              <a:ext uri="{FF2B5EF4-FFF2-40B4-BE49-F238E27FC236}">
                <a16:creationId xmlns:a16="http://schemas.microsoft.com/office/drawing/2014/main" id="{40CDA9B0-D0BF-C94B-97EE-100A7BB58A23}"/>
              </a:ext>
            </a:extLst>
          </p:cNvPr>
          <p:cNvSpPr>
            <a:spLocks noGrp="1"/>
          </p:cNvSpPr>
          <p:nvPr>
            <p:ph type="sldNum" sz="quarter" idx="10"/>
          </p:nvPr>
        </p:nvSpPr>
        <p:spPr/>
        <p:txBody>
          <a:bodyPr/>
          <a:lstStyle/>
          <a:p>
            <a:pPr>
              <a:defRPr/>
            </a:pPr>
            <a:fld id="{EF611178-6C3A-F247-8731-699DBDA96700}" type="slidenum">
              <a:rPr lang="en-US" altLang="en-US" sz="800" smtClean="0"/>
              <a:pPr>
                <a:defRPr/>
              </a:pPr>
              <a:t>2</a:t>
            </a:fld>
            <a:endParaRPr lang="en-US" altLang="en-US" sz="800" dirty="0"/>
          </a:p>
        </p:txBody>
      </p:sp>
    </p:spTree>
    <p:extLst>
      <p:ext uri="{BB962C8B-B14F-4D97-AF65-F5344CB8AC3E}">
        <p14:creationId xmlns:p14="http://schemas.microsoft.com/office/powerpoint/2010/main" val="1680610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Detective measures</a:t>
            </a:r>
          </a:p>
        </p:txBody>
      </p:sp>
    </p:spTree>
    <p:extLst>
      <p:ext uri="{BB962C8B-B14F-4D97-AF65-F5344CB8AC3E}">
        <p14:creationId xmlns:p14="http://schemas.microsoft.com/office/powerpoint/2010/main" val="743756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04B56-2015-2CCB-2F70-8D146DB4A53F}"/>
              </a:ext>
            </a:extLst>
          </p:cNvPr>
          <p:cNvSpPr>
            <a:spLocks noGrp="1"/>
          </p:cNvSpPr>
          <p:nvPr>
            <p:ph type="title"/>
          </p:nvPr>
        </p:nvSpPr>
        <p:spPr/>
        <p:txBody>
          <a:bodyPr/>
          <a:lstStyle/>
          <a:p>
            <a:r>
              <a:rPr lang="en-IN" dirty="0"/>
              <a:t>Yara Signature</a:t>
            </a:r>
          </a:p>
        </p:txBody>
      </p:sp>
      <p:pic>
        <p:nvPicPr>
          <p:cNvPr id="5" name="Content Placeholder 4">
            <a:extLst>
              <a:ext uri="{FF2B5EF4-FFF2-40B4-BE49-F238E27FC236}">
                <a16:creationId xmlns:a16="http://schemas.microsoft.com/office/drawing/2014/main" id="{DB5F3F80-FD69-6131-F334-EEAFCC63F9B5}"/>
              </a:ext>
            </a:extLst>
          </p:cNvPr>
          <p:cNvPicPr>
            <a:picLocks noGrp="1" noChangeAspect="1"/>
          </p:cNvPicPr>
          <p:nvPr>
            <p:ph idx="1"/>
          </p:nvPr>
        </p:nvPicPr>
        <p:blipFill>
          <a:blip r:embed="rId2"/>
          <a:stretch>
            <a:fillRect/>
          </a:stretch>
        </p:blipFill>
        <p:spPr>
          <a:xfrm>
            <a:off x="4918459" y="1879996"/>
            <a:ext cx="4225541" cy="3195699"/>
          </a:xfrm>
        </p:spPr>
      </p:pic>
      <p:pic>
        <p:nvPicPr>
          <p:cNvPr id="7" name="Picture 6">
            <a:extLst>
              <a:ext uri="{FF2B5EF4-FFF2-40B4-BE49-F238E27FC236}">
                <a16:creationId xmlns:a16="http://schemas.microsoft.com/office/drawing/2014/main" id="{37A4483C-EF2F-6B9E-6BDA-23C1C5DA7F9C}"/>
              </a:ext>
            </a:extLst>
          </p:cNvPr>
          <p:cNvPicPr>
            <a:picLocks noChangeAspect="1"/>
          </p:cNvPicPr>
          <p:nvPr/>
        </p:nvPicPr>
        <p:blipFill rotWithShape="1">
          <a:blip r:embed="rId3"/>
          <a:srcRect b="17750"/>
          <a:stretch/>
        </p:blipFill>
        <p:spPr>
          <a:xfrm>
            <a:off x="714431" y="2492156"/>
            <a:ext cx="4204028" cy="2583540"/>
          </a:xfrm>
          <a:prstGeom prst="rect">
            <a:avLst/>
          </a:prstGeom>
        </p:spPr>
      </p:pic>
      <p:pic>
        <p:nvPicPr>
          <p:cNvPr id="9" name="Picture 8">
            <a:extLst>
              <a:ext uri="{FF2B5EF4-FFF2-40B4-BE49-F238E27FC236}">
                <a16:creationId xmlns:a16="http://schemas.microsoft.com/office/drawing/2014/main" id="{901068A0-5F43-D3A8-31F0-9C7163406635}"/>
              </a:ext>
            </a:extLst>
          </p:cNvPr>
          <p:cNvPicPr>
            <a:picLocks noChangeAspect="1"/>
          </p:cNvPicPr>
          <p:nvPr/>
        </p:nvPicPr>
        <p:blipFill>
          <a:blip r:embed="rId4"/>
          <a:stretch>
            <a:fillRect/>
          </a:stretch>
        </p:blipFill>
        <p:spPr>
          <a:xfrm>
            <a:off x="3075997" y="273844"/>
            <a:ext cx="6068003" cy="3788855"/>
          </a:xfrm>
          <a:prstGeom prst="rect">
            <a:avLst/>
          </a:prstGeom>
        </p:spPr>
      </p:pic>
      <p:pic>
        <p:nvPicPr>
          <p:cNvPr id="4" name="Picture 3">
            <a:extLst>
              <a:ext uri="{FF2B5EF4-FFF2-40B4-BE49-F238E27FC236}">
                <a16:creationId xmlns:a16="http://schemas.microsoft.com/office/drawing/2014/main" id="{14900644-4CDD-4ED0-BB02-CC7F98A85CE3}"/>
              </a:ext>
            </a:extLst>
          </p:cNvPr>
          <p:cNvPicPr>
            <a:picLocks noChangeAspect="1"/>
          </p:cNvPicPr>
          <p:nvPr/>
        </p:nvPicPr>
        <p:blipFill>
          <a:blip r:embed="rId5"/>
          <a:stretch>
            <a:fillRect/>
          </a:stretch>
        </p:blipFill>
        <p:spPr>
          <a:xfrm>
            <a:off x="123023" y="711995"/>
            <a:ext cx="5560774" cy="3141086"/>
          </a:xfrm>
          <a:prstGeom prst="rect">
            <a:avLst/>
          </a:prstGeom>
        </p:spPr>
      </p:pic>
    </p:spTree>
    <p:extLst>
      <p:ext uri="{BB962C8B-B14F-4D97-AF65-F5344CB8AC3E}">
        <p14:creationId xmlns:p14="http://schemas.microsoft.com/office/powerpoint/2010/main" val="439463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err="1"/>
              <a:t>Recomendations</a:t>
            </a:r>
            <a:endParaRPr lang="en-US" dirty="0"/>
          </a:p>
        </p:txBody>
      </p:sp>
    </p:spTree>
    <p:extLst>
      <p:ext uri="{BB962C8B-B14F-4D97-AF65-F5344CB8AC3E}">
        <p14:creationId xmlns:p14="http://schemas.microsoft.com/office/powerpoint/2010/main" val="1645650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63D13-8966-4494-98F8-533B641DD12B}"/>
              </a:ext>
            </a:extLst>
          </p:cNvPr>
          <p:cNvSpPr>
            <a:spLocks noGrp="1"/>
          </p:cNvSpPr>
          <p:nvPr>
            <p:ph type="title"/>
          </p:nvPr>
        </p:nvSpPr>
        <p:spPr/>
        <p:txBody>
          <a:bodyPr/>
          <a:lstStyle/>
          <a:p>
            <a:r>
              <a:rPr lang="en-US" dirty="0"/>
              <a:t>Threat Hunting</a:t>
            </a:r>
          </a:p>
        </p:txBody>
      </p:sp>
      <p:sp>
        <p:nvSpPr>
          <p:cNvPr id="3" name="Content Placeholder 2">
            <a:extLst>
              <a:ext uri="{FF2B5EF4-FFF2-40B4-BE49-F238E27FC236}">
                <a16:creationId xmlns:a16="http://schemas.microsoft.com/office/drawing/2014/main" id="{12D0E9F5-9AE4-4497-ABCB-A24AD663020A}"/>
              </a:ext>
            </a:extLst>
          </p:cNvPr>
          <p:cNvSpPr>
            <a:spLocks noGrp="1"/>
          </p:cNvSpPr>
          <p:nvPr>
            <p:ph idx="1"/>
          </p:nvPr>
        </p:nvSpPr>
        <p:spPr>
          <a:xfrm>
            <a:off x="457200" y="769352"/>
            <a:ext cx="8171411" cy="2705368"/>
          </a:xfrm>
        </p:spPr>
        <p:txBody>
          <a:bodyPr/>
          <a:lstStyle/>
          <a:p>
            <a:r>
              <a:rPr lang="en-US" sz="1800" dirty="0" err="1">
                <a:solidFill>
                  <a:srgbClr val="FF0000"/>
                </a:solidFill>
              </a:rPr>
              <a:t>VirusTotal</a:t>
            </a:r>
            <a:r>
              <a:rPr lang="en-US" sz="1800" dirty="0">
                <a:solidFill>
                  <a:srgbClr val="FF0000"/>
                </a:solidFill>
              </a:rPr>
              <a:t> query – </a:t>
            </a:r>
            <a:r>
              <a:rPr lang="en-US" sz="1800" dirty="0"/>
              <a:t>Azov-related samples</a:t>
            </a:r>
          </a:p>
          <a:p>
            <a:endParaRPr lang="en-US" sz="1800" dirty="0"/>
          </a:p>
          <a:p>
            <a:pPr marL="0" indent="0">
              <a:buNone/>
            </a:pPr>
            <a:r>
              <a:rPr lang="en-US" sz="1800" dirty="0">
                <a:highlight>
                  <a:srgbClr val="C0C0C0"/>
                </a:highlight>
              </a:rPr>
              <a:t>(</a:t>
            </a:r>
            <a:r>
              <a:rPr lang="en-US" sz="1800" dirty="0" err="1">
                <a:highlight>
                  <a:srgbClr val="C0C0C0"/>
                </a:highlight>
              </a:rPr>
              <a:t>behaviour</a:t>
            </a:r>
            <a:r>
              <a:rPr lang="en-US" sz="1800" dirty="0">
                <a:highlight>
                  <a:srgbClr val="C0C0C0"/>
                </a:highlight>
              </a:rPr>
              <a:t>:'Local\\\\</a:t>
            </a:r>
            <a:r>
              <a:rPr lang="en-US" sz="1800" dirty="0" err="1">
                <a:highlight>
                  <a:srgbClr val="C0C0C0"/>
                </a:highlight>
              </a:rPr>
              <a:t>Kasimir</a:t>
            </a:r>
            <a:r>
              <a:rPr lang="en-US" sz="1800" dirty="0">
                <a:highlight>
                  <a:srgbClr val="C0C0C0"/>
                </a:highlight>
              </a:rPr>
              <a:t>_*’ </a:t>
            </a:r>
          </a:p>
          <a:p>
            <a:pPr marL="0" indent="0">
              <a:buNone/>
            </a:pPr>
            <a:r>
              <a:rPr lang="en-US" sz="1800" dirty="0">
                <a:highlight>
                  <a:srgbClr val="C0C0C0"/>
                </a:highlight>
              </a:rPr>
              <a:t>OR </a:t>
            </a:r>
            <a:r>
              <a:rPr lang="en-US" sz="1800" dirty="0" err="1">
                <a:highlight>
                  <a:srgbClr val="C0C0C0"/>
                </a:highlight>
              </a:rPr>
              <a:t>behaviour</a:t>
            </a:r>
            <a:r>
              <a:rPr lang="en-US" sz="1800" dirty="0">
                <a:highlight>
                  <a:srgbClr val="C0C0C0"/>
                </a:highlight>
              </a:rPr>
              <a:t>:'Local\\\\</a:t>
            </a:r>
            <a:r>
              <a:rPr lang="en-US" sz="1800" dirty="0" err="1">
                <a:highlight>
                  <a:srgbClr val="C0C0C0"/>
                </a:highlight>
              </a:rPr>
              <a:t>azov</a:t>
            </a:r>
            <a:r>
              <a:rPr lang="en-US" sz="1800" dirty="0">
                <a:highlight>
                  <a:srgbClr val="C0C0C0"/>
                </a:highlight>
              </a:rPr>
              <a:t>’) </a:t>
            </a:r>
          </a:p>
          <a:p>
            <a:pPr marL="0" indent="0">
              <a:buNone/>
            </a:pPr>
            <a:r>
              <a:rPr lang="en-US" sz="1800" dirty="0"/>
              <a:t>AND </a:t>
            </a:r>
          </a:p>
          <a:p>
            <a:pPr marL="0" indent="0">
              <a:buNone/>
            </a:pPr>
            <a:r>
              <a:rPr lang="en-US" sz="1800" dirty="0">
                <a:highlight>
                  <a:srgbClr val="C0C0C0"/>
                </a:highlight>
              </a:rPr>
              <a:t>(</a:t>
            </a:r>
            <a:r>
              <a:rPr lang="en-US" sz="1800" dirty="0" err="1">
                <a:highlight>
                  <a:srgbClr val="C0C0C0"/>
                </a:highlight>
              </a:rPr>
              <a:t>behaviour_files:'RESTORE_FILES</a:t>
            </a:r>
            <a:r>
              <a:rPr lang="en-US" sz="1800" dirty="0">
                <a:highlight>
                  <a:srgbClr val="C0C0C0"/>
                </a:highlight>
              </a:rPr>
              <a:t>’ </a:t>
            </a:r>
          </a:p>
          <a:p>
            <a:pPr marL="0" indent="0">
              <a:buNone/>
            </a:pPr>
            <a:r>
              <a:rPr lang="en-US" sz="1800" dirty="0">
                <a:highlight>
                  <a:srgbClr val="C0C0C0"/>
                </a:highlight>
              </a:rPr>
              <a:t>OR </a:t>
            </a:r>
            <a:r>
              <a:rPr lang="en-US" sz="1800" dirty="0" err="1">
                <a:highlight>
                  <a:srgbClr val="C0C0C0"/>
                </a:highlight>
              </a:rPr>
              <a:t>behaviour_registry:'rdpclient.exe</a:t>
            </a:r>
            <a:r>
              <a:rPr lang="en-US" sz="1800" dirty="0">
                <a:highlight>
                  <a:srgbClr val="C0C0C0"/>
                </a:highlight>
              </a:rPr>
              <a:t>’) </a:t>
            </a:r>
          </a:p>
        </p:txBody>
      </p:sp>
      <p:sp>
        <p:nvSpPr>
          <p:cNvPr id="4" name="Slide Number Placeholder 3">
            <a:extLst>
              <a:ext uri="{FF2B5EF4-FFF2-40B4-BE49-F238E27FC236}">
                <a16:creationId xmlns:a16="http://schemas.microsoft.com/office/drawing/2014/main" id="{828EBC3B-31B2-458C-9DFF-DCC27A12C864}"/>
              </a:ext>
            </a:extLst>
          </p:cNvPr>
          <p:cNvSpPr>
            <a:spLocks noGrp="1"/>
          </p:cNvSpPr>
          <p:nvPr>
            <p:ph type="sldNum" sz="quarter" idx="10"/>
          </p:nvPr>
        </p:nvSpPr>
        <p:spPr/>
        <p:txBody>
          <a:bodyPr/>
          <a:lstStyle/>
          <a:p>
            <a:pPr>
              <a:defRPr/>
            </a:pPr>
            <a:fld id="{EF611178-6C3A-F247-8731-699DBDA96700}" type="slidenum">
              <a:rPr lang="en-US" altLang="en-US" smtClean="0"/>
              <a:pPr>
                <a:defRPr/>
              </a:pPr>
              <a:t>23</a:t>
            </a:fld>
            <a:endParaRPr lang="en-US" altLang="en-US" dirty="0"/>
          </a:p>
        </p:txBody>
      </p:sp>
      <p:pic>
        <p:nvPicPr>
          <p:cNvPr id="8" name="Picture 7">
            <a:extLst>
              <a:ext uri="{FF2B5EF4-FFF2-40B4-BE49-F238E27FC236}">
                <a16:creationId xmlns:a16="http://schemas.microsoft.com/office/drawing/2014/main" id="{094EA198-61EB-43FD-A78A-C79B4C6F3304}"/>
              </a:ext>
            </a:extLst>
          </p:cNvPr>
          <p:cNvPicPr>
            <a:picLocks noChangeAspect="1"/>
          </p:cNvPicPr>
          <p:nvPr/>
        </p:nvPicPr>
        <p:blipFill>
          <a:blip r:embed="rId2"/>
          <a:stretch>
            <a:fillRect/>
          </a:stretch>
        </p:blipFill>
        <p:spPr>
          <a:xfrm>
            <a:off x="0" y="3316384"/>
            <a:ext cx="9144000" cy="1827116"/>
          </a:xfrm>
          <a:prstGeom prst="rect">
            <a:avLst/>
          </a:prstGeom>
        </p:spPr>
      </p:pic>
    </p:spTree>
    <p:extLst>
      <p:ext uri="{BB962C8B-B14F-4D97-AF65-F5344CB8AC3E}">
        <p14:creationId xmlns:p14="http://schemas.microsoft.com/office/powerpoint/2010/main" val="4014287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44216-705D-426F-A6A0-71A26B604DAB}"/>
              </a:ext>
            </a:extLst>
          </p:cNvPr>
          <p:cNvSpPr>
            <a:spLocks noGrp="1"/>
          </p:cNvSpPr>
          <p:nvPr>
            <p:ph type="title"/>
          </p:nvPr>
        </p:nvSpPr>
        <p:spPr/>
        <p:txBody>
          <a:bodyPr/>
          <a:lstStyle/>
          <a:p>
            <a:r>
              <a:rPr lang="en-US" dirty="0"/>
              <a:t>IOC’s</a:t>
            </a:r>
          </a:p>
        </p:txBody>
      </p:sp>
      <p:sp>
        <p:nvSpPr>
          <p:cNvPr id="3" name="Content Placeholder 2">
            <a:extLst>
              <a:ext uri="{FF2B5EF4-FFF2-40B4-BE49-F238E27FC236}">
                <a16:creationId xmlns:a16="http://schemas.microsoft.com/office/drawing/2014/main" id="{C0B508DA-71C3-4DAE-9DAD-265E3F97CAEB}"/>
              </a:ext>
            </a:extLst>
          </p:cNvPr>
          <p:cNvSpPr>
            <a:spLocks noGrp="1"/>
          </p:cNvSpPr>
          <p:nvPr>
            <p:ph idx="1"/>
          </p:nvPr>
        </p:nvSpPr>
        <p:spPr>
          <a:xfrm>
            <a:off x="457200" y="769351"/>
            <a:ext cx="3782907" cy="3831379"/>
          </a:xfrm>
        </p:spPr>
        <p:txBody>
          <a:bodyPr/>
          <a:lstStyle/>
          <a:p>
            <a:pPr marL="0" indent="0" algn="l">
              <a:buNone/>
            </a:pPr>
            <a:r>
              <a:rPr lang="en-US" sz="700" b="0" i="0" dirty="0" err="1">
                <a:solidFill>
                  <a:srgbClr val="242424"/>
                </a:solidFill>
                <a:effectLst/>
                <a:latin typeface="-apple-system"/>
              </a:rPr>
              <a:t>WhisperGate</a:t>
            </a:r>
            <a:r>
              <a:rPr lang="en-US" sz="700" b="0" i="0" dirty="0">
                <a:solidFill>
                  <a:srgbClr val="242424"/>
                </a:solidFill>
                <a:effectLst/>
                <a:latin typeface="-apple-system"/>
              </a:rPr>
              <a:t>:</a:t>
            </a:r>
            <a:br>
              <a:rPr lang="en-US" sz="700" b="0" i="0" dirty="0">
                <a:solidFill>
                  <a:srgbClr val="242424"/>
                </a:solidFill>
                <a:effectLst/>
                <a:latin typeface="-apple-system"/>
              </a:rPr>
            </a:br>
            <a:r>
              <a:rPr lang="en-US" sz="700" b="0" i="0" dirty="0">
                <a:solidFill>
                  <a:srgbClr val="242424"/>
                </a:solidFill>
                <a:effectLst/>
                <a:latin typeface="-apple-system"/>
              </a:rPr>
              <a:t>a196c6b8ffcb97ffb276d04f354696e2391311db3841ae16c8c9f56f36a38e92</a:t>
            </a:r>
            <a:br>
              <a:rPr lang="en-US" sz="700" b="0" i="0" dirty="0">
                <a:solidFill>
                  <a:srgbClr val="242424"/>
                </a:solidFill>
                <a:effectLst/>
                <a:latin typeface="-apple-system"/>
              </a:rPr>
            </a:br>
            <a:r>
              <a:rPr lang="en-US" sz="700" b="0" i="0" dirty="0">
                <a:solidFill>
                  <a:srgbClr val="242424"/>
                </a:solidFill>
                <a:effectLst/>
                <a:latin typeface="-apple-system"/>
              </a:rPr>
              <a:t>44ffe353e01d6b894dc7ebe686791aa87fc9c7fd88535acc274f61c2cf74f5b8</a:t>
            </a:r>
            <a:br>
              <a:rPr lang="en-US" sz="700" b="0" i="0" dirty="0">
                <a:solidFill>
                  <a:srgbClr val="242424"/>
                </a:solidFill>
                <a:effectLst/>
                <a:latin typeface="-apple-system"/>
              </a:rPr>
            </a:br>
            <a:r>
              <a:rPr lang="en-US" sz="700" b="0" i="0" dirty="0">
                <a:solidFill>
                  <a:srgbClr val="242424"/>
                </a:solidFill>
                <a:effectLst/>
                <a:latin typeface="-apple-system"/>
              </a:rPr>
              <a:t>dcbbae5a1c61dbbbb7dcd6dc5dd1eb1169f5329958d38b58c3fd9384081c9b78</a:t>
            </a:r>
          </a:p>
          <a:p>
            <a:pPr marL="0" indent="0" algn="l">
              <a:buNone/>
            </a:pPr>
            <a:r>
              <a:rPr lang="en-US" sz="700" b="0" i="0" dirty="0">
                <a:solidFill>
                  <a:srgbClr val="242424"/>
                </a:solidFill>
                <a:effectLst/>
                <a:latin typeface="-apple-system"/>
              </a:rPr>
              <a:t> </a:t>
            </a:r>
          </a:p>
          <a:p>
            <a:pPr marL="0" indent="0" algn="l">
              <a:buNone/>
            </a:pPr>
            <a:r>
              <a:rPr lang="en-US" sz="700" b="0" i="0" dirty="0" err="1">
                <a:solidFill>
                  <a:srgbClr val="242424"/>
                </a:solidFill>
                <a:effectLst/>
                <a:latin typeface="-apple-system"/>
              </a:rPr>
              <a:t>HermeticWiper</a:t>
            </a:r>
            <a:r>
              <a:rPr lang="en-US" sz="700" b="0" i="0" dirty="0">
                <a:solidFill>
                  <a:srgbClr val="242424"/>
                </a:solidFill>
                <a:effectLst/>
                <a:latin typeface="-apple-system"/>
              </a:rPr>
              <a:t>:</a:t>
            </a:r>
            <a:br>
              <a:rPr lang="en-US" sz="700" b="0" i="0" dirty="0">
                <a:solidFill>
                  <a:srgbClr val="242424"/>
                </a:solidFill>
                <a:effectLst/>
                <a:latin typeface="-apple-system"/>
              </a:rPr>
            </a:br>
            <a:r>
              <a:rPr lang="en-US" sz="700" b="0" i="0" dirty="0">
                <a:solidFill>
                  <a:srgbClr val="242424"/>
                </a:solidFill>
                <a:effectLst/>
                <a:latin typeface="-apple-system"/>
              </a:rPr>
              <a:t>5a300f72e221a228e3a36a043bef878b570529a7abc15559513ea07ae280bb48</a:t>
            </a:r>
            <a:br>
              <a:rPr lang="en-US" sz="700" b="0" i="0" dirty="0">
                <a:solidFill>
                  <a:srgbClr val="242424"/>
                </a:solidFill>
                <a:effectLst/>
                <a:latin typeface="-apple-system"/>
              </a:rPr>
            </a:br>
            <a:r>
              <a:rPr lang="en-US" sz="700" b="0" i="0" dirty="0">
                <a:solidFill>
                  <a:srgbClr val="242424"/>
                </a:solidFill>
                <a:effectLst/>
                <a:latin typeface="-apple-system"/>
              </a:rPr>
              <a:t>2d29f9ca1d9089ba0399661bb34ba2fd8aba117f04678cd71856d5894aa7150b</a:t>
            </a:r>
            <a:br>
              <a:rPr lang="en-US" sz="700" b="0" i="0" dirty="0">
                <a:solidFill>
                  <a:srgbClr val="242424"/>
                </a:solidFill>
                <a:effectLst/>
                <a:latin typeface="-apple-system"/>
              </a:rPr>
            </a:br>
            <a:r>
              <a:rPr lang="en-US" sz="700" b="0" i="0" dirty="0">
                <a:solidFill>
                  <a:srgbClr val="242424"/>
                </a:solidFill>
                <a:effectLst/>
                <a:latin typeface="-apple-system"/>
              </a:rPr>
              <a:t>a259e9b0acf375a8bef8dbc27a8a1996ee02a56889cba07ef58c49185ab033ec</a:t>
            </a:r>
            <a:br>
              <a:rPr lang="en-US" sz="700" b="0" i="0" dirty="0">
                <a:solidFill>
                  <a:srgbClr val="242424"/>
                </a:solidFill>
                <a:effectLst/>
                <a:latin typeface="-apple-system"/>
              </a:rPr>
            </a:br>
            <a:r>
              <a:rPr lang="en-US" sz="700" b="0" i="0" dirty="0">
                <a:solidFill>
                  <a:srgbClr val="242424"/>
                </a:solidFill>
                <a:effectLst/>
                <a:latin typeface="-apple-system"/>
              </a:rPr>
              <a:t>1bc44eef75779e3ca1eefb8ff5a64807dbc942b1e4a2672d77b9f6928d292591</a:t>
            </a:r>
            <a:br>
              <a:rPr lang="en-US" sz="700" b="0" i="0" dirty="0">
                <a:solidFill>
                  <a:srgbClr val="242424"/>
                </a:solidFill>
                <a:effectLst/>
                <a:latin typeface="-apple-system"/>
              </a:rPr>
            </a:br>
            <a:r>
              <a:rPr lang="en-US" sz="700" b="0" i="0" dirty="0">
                <a:solidFill>
                  <a:srgbClr val="242424"/>
                </a:solidFill>
                <a:effectLst/>
                <a:latin typeface="-apple-system"/>
              </a:rPr>
              <a:t>2c10b2ec0b995b88c27d141d6f7b14d6b8177c52818687e4ff8e6ecf53adf5bf</a:t>
            </a:r>
            <a:br>
              <a:rPr lang="en-US" sz="700" b="0" i="0" dirty="0">
                <a:solidFill>
                  <a:srgbClr val="242424"/>
                </a:solidFill>
                <a:effectLst/>
                <a:latin typeface="-apple-system"/>
              </a:rPr>
            </a:br>
            <a:r>
              <a:rPr lang="en-US" sz="700" b="0" i="0" dirty="0">
                <a:solidFill>
                  <a:srgbClr val="242424"/>
                </a:solidFill>
                <a:effectLst/>
                <a:latin typeface="-apple-system"/>
              </a:rPr>
              <a:t>3c557727953a8f6b4788984464fb77741b821991acbf5e746aebdd02615b1767</a:t>
            </a:r>
            <a:br>
              <a:rPr lang="en-US" sz="700" b="0" i="0" dirty="0">
                <a:solidFill>
                  <a:srgbClr val="242424"/>
                </a:solidFill>
                <a:effectLst/>
                <a:latin typeface="-apple-system"/>
              </a:rPr>
            </a:br>
            <a:r>
              <a:rPr lang="en-US" sz="700" b="0" i="0" dirty="0">
                <a:solidFill>
                  <a:srgbClr val="242424"/>
                </a:solidFill>
                <a:effectLst/>
                <a:latin typeface="-apple-system"/>
              </a:rPr>
              <a:t>0385eeab00e946a302b24a91dea4187c1210597b8e17cd9e2230450f5ece21da</a:t>
            </a:r>
            <a:br>
              <a:rPr lang="en-US" sz="700" b="0" i="0" dirty="0">
                <a:solidFill>
                  <a:srgbClr val="242424"/>
                </a:solidFill>
                <a:effectLst/>
                <a:latin typeface="-apple-system"/>
              </a:rPr>
            </a:br>
            <a:r>
              <a:rPr lang="en-US" sz="700" b="0" i="0" dirty="0">
                <a:solidFill>
                  <a:srgbClr val="242424"/>
                </a:solidFill>
                <a:effectLst/>
                <a:latin typeface="-apple-system"/>
              </a:rPr>
              <a:t>06086c1da4590dcc7f1e10a6be3431e1166286a9e7761f2de9de79d7fda9c397</a:t>
            </a:r>
            <a:br>
              <a:rPr lang="en-US" sz="700" b="0" i="0" dirty="0">
                <a:solidFill>
                  <a:srgbClr val="242424"/>
                </a:solidFill>
                <a:effectLst/>
                <a:latin typeface="-apple-system"/>
              </a:rPr>
            </a:br>
            <a:r>
              <a:rPr lang="en-US" sz="700" b="0" i="0" dirty="0">
                <a:solidFill>
                  <a:srgbClr val="242424"/>
                </a:solidFill>
                <a:effectLst/>
                <a:latin typeface="-apple-system"/>
              </a:rPr>
              <a:t>b6f2e008967c5527337448d768f2332d14b92de22a1279fd4d91000bb3d4a0fd</a:t>
            </a:r>
            <a:br>
              <a:rPr lang="en-US" sz="700" b="0" i="0" dirty="0">
                <a:solidFill>
                  <a:srgbClr val="242424"/>
                </a:solidFill>
                <a:effectLst/>
                <a:latin typeface="-apple-system"/>
              </a:rPr>
            </a:br>
            <a:r>
              <a:rPr lang="en-US" sz="700" b="0" i="0" dirty="0">
                <a:solidFill>
                  <a:srgbClr val="242424"/>
                </a:solidFill>
                <a:effectLst/>
                <a:latin typeface="-apple-system"/>
              </a:rPr>
              <a:t>fd7eacc2f87aceac865b0aa97a50503d44b799f27737e009f91f3c281233c17d</a:t>
            </a:r>
            <a:br>
              <a:rPr lang="en-US" sz="700" b="0" i="0" dirty="0">
                <a:solidFill>
                  <a:srgbClr val="242424"/>
                </a:solidFill>
                <a:effectLst/>
                <a:latin typeface="-apple-system"/>
              </a:rPr>
            </a:br>
            <a:r>
              <a:rPr lang="en-US" sz="700" b="0" i="0" dirty="0">
                <a:solidFill>
                  <a:srgbClr val="242424"/>
                </a:solidFill>
                <a:effectLst/>
                <a:latin typeface="-apple-system"/>
              </a:rPr>
              <a:t>b01e0c6ac0b8bcde145ab7b68cf246deea9402fa7ea3aede7105f7051fe240c1</a:t>
            </a:r>
            <a:br>
              <a:rPr lang="en-US" sz="700" b="0" i="0" dirty="0">
                <a:solidFill>
                  <a:srgbClr val="242424"/>
                </a:solidFill>
                <a:effectLst/>
                <a:latin typeface="-apple-system"/>
              </a:rPr>
            </a:br>
            <a:r>
              <a:rPr lang="en-US" sz="700" b="0" i="0" dirty="0">
                <a:solidFill>
                  <a:srgbClr val="242424"/>
                </a:solidFill>
                <a:effectLst/>
                <a:latin typeface="-apple-system"/>
              </a:rPr>
              <a:t>e5f3ef69a534260e899a36cec459440dc572388defd8f1d98760d31c700f42d5</a:t>
            </a:r>
            <a:br>
              <a:rPr lang="en-US" sz="700" b="0" i="0" dirty="0">
                <a:solidFill>
                  <a:srgbClr val="242424"/>
                </a:solidFill>
                <a:effectLst/>
                <a:latin typeface="-apple-system"/>
              </a:rPr>
            </a:br>
            <a:r>
              <a:rPr lang="en-US" sz="700" b="0" i="0" dirty="0">
                <a:solidFill>
                  <a:srgbClr val="242424"/>
                </a:solidFill>
                <a:effectLst/>
                <a:latin typeface="-apple-system"/>
              </a:rPr>
              <a:t>23ef301ddba39bb00f0819d2061c9c14d17dc30f780a945920a51bc3ba0198a4</a:t>
            </a:r>
            <a:br>
              <a:rPr lang="en-US" sz="700" b="0" i="0" dirty="0">
                <a:solidFill>
                  <a:srgbClr val="242424"/>
                </a:solidFill>
                <a:effectLst/>
                <a:latin typeface="-apple-system"/>
              </a:rPr>
            </a:br>
            <a:r>
              <a:rPr lang="en-US" sz="700" b="0" i="0" dirty="0">
                <a:solidFill>
                  <a:srgbClr val="242424"/>
                </a:solidFill>
                <a:effectLst/>
                <a:latin typeface="-apple-system"/>
              </a:rPr>
              <a:t>2c7732da3dcfc82f60f063f2ec9fa09f9d38d5cfbe80c850ded44de43bdb666d</a:t>
            </a:r>
            <a:br>
              <a:rPr lang="en-US" sz="700" b="0" i="0" dirty="0">
                <a:solidFill>
                  <a:srgbClr val="242424"/>
                </a:solidFill>
                <a:effectLst/>
                <a:latin typeface="-apple-system"/>
              </a:rPr>
            </a:br>
            <a:r>
              <a:rPr lang="en-US" sz="700" b="0" i="0" dirty="0">
                <a:solidFill>
                  <a:srgbClr val="242424"/>
                </a:solidFill>
                <a:effectLst/>
                <a:latin typeface="-apple-system"/>
              </a:rPr>
              <a:t>8c614cf476f871274aa06153224e8f7354bf5e23e6853358591bf35a381fb75b</a:t>
            </a:r>
            <a:br>
              <a:rPr lang="en-US" sz="700" b="0" i="0" dirty="0">
                <a:solidFill>
                  <a:srgbClr val="242424"/>
                </a:solidFill>
                <a:effectLst/>
                <a:latin typeface="-apple-system"/>
              </a:rPr>
            </a:br>
            <a:r>
              <a:rPr lang="en-US" sz="700" b="0" i="0" dirty="0">
                <a:solidFill>
                  <a:srgbClr val="242424"/>
                </a:solidFill>
                <a:effectLst/>
                <a:latin typeface="-apple-system"/>
              </a:rPr>
              <a:t>96b77284744f8761c4f2558388e0aee2140618b484ff53fa8b222b340d2a9c84</a:t>
            </a:r>
          </a:p>
          <a:p>
            <a:pPr marL="0" indent="0" algn="l">
              <a:buNone/>
            </a:pPr>
            <a:r>
              <a:rPr lang="en-US" sz="700" b="0" i="0" dirty="0">
                <a:solidFill>
                  <a:srgbClr val="242424"/>
                </a:solidFill>
                <a:effectLst/>
                <a:latin typeface="-apple-system"/>
              </a:rPr>
              <a:t> </a:t>
            </a:r>
          </a:p>
          <a:p>
            <a:pPr marL="0" indent="0" algn="l">
              <a:buNone/>
            </a:pPr>
            <a:r>
              <a:rPr lang="en-US" sz="700" b="0" i="0" dirty="0" err="1">
                <a:solidFill>
                  <a:srgbClr val="242424"/>
                </a:solidFill>
                <a:effectLst/>
                <a:latin typeface="-apple-system"/>
              </a:rPr>
              <a:t>PartyTicket</a:t>
            </a:r>
            <a:r>
              <a:rPr lang="en-US" sz="700" b="0" i="0" dirty="0">
                <a:solidFill>
                  <a:srgbClr val="242424"/>
                </a:solidFill>
                <a:effectLst/>
                <a:latin typeface="-apple-system"/>
              </a:rPr>
              <a:t> Ransomware:</a:t>
            </a:r>
            <a:br>
              <a:rPr lang="en-US" sz="700" b="0" i="0" dirty="0">
                <a:solidFill>
                  <a:srgbClr val="242424"/>
                </a:solidFill>
                <a:effectLst/>
                <a:latin typeface="-apple-system"/>
              </a:rPr>
            </a:br>
            <a:r>
              <a:rPr lang="en-US" sz="700" b="0" i="0" dirty="0">
                <a:solidFill>
                  <a:srgbClr val="242424"/>
                </a:solidFill>
                <a:effectLst/>
                <a:latin typeface="-apple-system"/>
              </a:rPr>
              <a:t>4dc13bb83a16d4ff9865a51b3e4d24112327c526c1392e14d56f20d6f4eaf382</a:t>
            </a:r>
          </a:p>
          <a:p>
            <a:pPr marL="0" indent="0" algn="l">
              <a:buNone/>
            </a:pPr>
            <a:r>
              <a:rPr lang="en-US" sz="700" b="0" i="0" dirty="0">
                <a:solidFill>
                  <a:srgbClr val="242424"/>
                </a:solidFill>
                <a:effectLst/>
                <a:latin typeface="-apple-system"/>
              </a:rPr>
              <a:t> </a:t>
            </a:r>
          </a:p>
          <a:p>
            <a:pPr marL="0" indent="0" algn="l">
              <a:buNone/>
            </a:pPr>
            <a:r>
              <a:rPr lang="en-US" sz="700" b="0" i="0" dirty="0" err="1">
                <a:solidFill>
                  <a:srgbClr val="242424"/>
                </a:solidFill>
                <a:effectLst/>
                <a:latin typeface="-apple-system"/>
              </a:rPr>
              <a:t>AcidRain</a:t>
            </a:r>
            <a:r>
              <a:rPr lang="en-US" sz="700" b="0" i="0" dirty="0">
                <a:solidFill>
                  <a:srgbClr val="242424"/>
                </a:solidFill>
                <a:effectLst/>
                <a:latin typeface="-apple-system"/>
              </a:rPr>
              <a:t>:</a:t>
            </a:r>
            <a:br>
              <a:rPr lang="en-US" sz="700" b="0" i="0" dirty="0">
                <a:solidFill>
                  <a:srgbClr val="242424"/>
                </a:solidFill>
                <a:effectLst/>
                <a:latin typeface="-apple-system"/>
              </a:rPr>
            </a:br>
            <a:r>
              <a:rPr lang="en-US" sz="700" b="0" i="0" dirty="0">
                <a:solidFill>
                  <a:srgbClr val="242424"/>
                </a:solidFill>
                <a:effectLst/>
                <a:latin typeface="-apple-system"/>
              </a:rPr>
              <a:t>9b4dfaca873961174ba935fddaf696145afe7bbf5734509f95feb54f3584fd9a</a:t>
            </a:r>
          </a:p>
          <a:p>
            <a:pPr marL="0" indent="0" algn="l">
              <a:buNone/>
            </a:pPr>
            <a:r>
              <a:rPr lang="en-US" sz="700" b="0" i="0" dirty="0">
                <a:solidFill>
                  <a:srgbClr val="242424"/>
                </a:solidFill>
                <a:effectLst/>
                <a:latin typeface="-apple-system"/>
              </a:rPr>
              <a:t> </a:t>
            </a:r>
          </a:p>
          <a:p>
            <a:pPr marL="0" indent="0" algn="l">
              <a:buNone/>
            </a:pPr>
            <a:r>
              <a:rPr lang="en-US" sz="700" b="0" i="0" dirty="0" err="1">
                <a:solidFill>
                  <a:srgbClr val="242424"/>
                </a:solidFill>
                <a:effectLst/>
                <a:latin typeface="-apple-system"/>
              </a:rPr>
              <a:t>IsaacWiper</a:t>
            </a:r>
            <a:r>
              <a:rPr lang="en-US" sz="700" b="0" i="0" dirty="0">
                <a:solidFill>
                  <a:srgbClr val="242424"/>
                </a:solidFill>
                <a:effectLst/>
                <a:latin typeface="-apple-system"/>
              </a:rPr>
              <a:t>:</a:t>
            </a:r>
            <a:br>
              <a:rPr lang="en-US" sz="700" b="0" i="0" dirty="0">
                <a:solidFill>
                  <a:srgbClr val="242424"/>
                </a:solidFill>
                <a:effectLst/>
                <a:latin typeface="-apple-system"/>
              </a:rPr>
            </a:br>
            <a:r>
              <a:rPr lang="en-US" sz="700" b="0" i="0" dirty="0">
                <a:solidFill>
                  <a:srgbClr val="242424"/>
                </a:solidFill>
                <a:effectLst/>
                <a:latin typeface="-apple-system"/>
              </a:rPr>
              <a:t>13037b749aa4b1eda538fda26d6ac41c8f7b1d02d83f47b0d187dd645154e033</a:t>
            </a:r>
            <a:br>
              <a:rPr lang="en-US" sz="700" b="0" i="0" dirty="0">
                <a:solidFill>
                  <a:srgbClr val="242424"/>
                </a:solidFill>
                <a:effectLst/>
                <a:latin typeface="-apple-system"/>
              </a:rPr>
            </a:br>
            <a:r>
              <a:rPr lang="en-US" sz="700" b="0" i="0" dirty="0">
                <a:solidFill>
                  <a:srgbClr val="242424"/>
                </a:solidFill>
                <a:effectLst/>
                <a:latin typeface="-apple-system"/>
              </a:rPr>
              <a:t>7bcd4ec18fc4a56db30e0aaebd44e2988f98f7b5d8c14f6689f650b4f11e16c0</a:t>
            </a:r>
            <a:br>
              <a:rPr lang="en-US" sz="700" b="0" i="0" dirty="0">
                <a:solidFill>
                  <a:srgbClr val="242424"/>
                </a:solidFill>
                <a:effectLst/>
                <a:latin typeface="-apple-system"/>
              </a:rPr>
            </a:br>
            <a:r>
              <a:rPr lang="en-US" sz="700" b="0" i="0" dirty="0">
                <a:solidFill>
                  <a:srgbClr val="242424"/>
                </a:solidFill>
                <a:effectLst/>
                <a:latin typeface="-apple-system"/>
              </a:rPr>
              <a:t>abf9adf2c2c21c1e8bd69975dfccb5ca53060d8e1e7271a5e9ef3b56a7e54d9f</a:t>
            </a:r>
            <a:br>
              <a:rPr lang="en-US" sz="300" b="0" i="0" dirty="0">
                <a:solidFill>
                  <a:srgbClr val="242424"/>
                </a:solidFill>
                <a:effectLst/>
                <a:latin typeface="-apple-system"/>
              </a:rPr>
            </a:br>
            <a:r>
              <a:rPr lang="en-US" sz="700" b="0" i="0" dirty="0">
                <a:solidFill>
                  <a:srgbClr val="242424"/>
                </a:solidFill>
                <a:effectLst/>
                <a:latin typeface="-apple-system"/>
              </a:rPr>
              <a:t>afe1f2768e57573757039a40ac40f3c7471bb084599613b3402b1e9958e0d27a</a:t>
            </a:r>
          </a:p>
          <a:p>
            <a:pPr marL="0" indent="0" algn="l">
              <a:buNone/>
            </a:pPr>
            <a:r>
              <a:rPr lang="en-US" sz="300" b="0" i="0" dirty="0">
                <a:solidFill>
                  <a:srgbClr val="242424"/>
                </a:solidFill>
                <a:effectLst/>
                <a:latin typeface="-apple-system"/>
              </a:rPr>
              <a:t> </a:t>
            </a:r>
          </a:p>
          <a:p>
            <a:endParaRPr lang="en-US" sz="300" dirty="0"/>
          </a:p>
        </p:txBody>
      </p:sp>
      <p:sp>
        <p:nvSpPr>
          <p:cNvPr id="4" name="Slide Number Placeholder 3">
            <a:extLst>
              <a:ext uri="{FF2B5EF4-FFF2-40B4-BE49-F238E27FC236}">
                <a16:creationId xmlns:a16="http://schemas.microsoft.com/office/drawing/2014/main" id="{D614B23D-FCEA-48B7-AEFC-E2DE9D651AC0}"/>
              </a:ext>
            </a:extLst>
          </p:cNvPr>
          <p:cNvSpPr>
            <a:spLocks noGrp="1"/>
          </p:cNvSpPr>
          <p:nvPr>
            <p:ph type="sldNum" sz="quarter" idx="10"/>
          </p:nvPr>
        </p:nvSpPr>
        <p:spPr/>
        <p:txBody>
          <a:bodyPr/>
          <a:lstStyle/>
          <a:p>
            <a:pPr>
              <a:defRPr/>
            </a:pPr>
            <a:fld id="{EF611178-6C3A-F247-8731-699DBDA96700}" type="slidenum">
              <a:rPr lang="en-US" altLang="en-US" smtClean="0"/>
              <a:pPr>
                <a:defRPr/>
              </a:pPr>
              <a:t>24</a:t>
            </a:fld>
            <a:endParaRPr lang="en-US" altLang="en-US" dirty="0"/>
          </a:p>
        </p:txBody>
      </p:sp>
      <p:sp>
        <p:nvSpPr>
          <p:cNvPr id="6" name="TextBox 5">
            <a:extLst>
              <a:ext uri="{FF2B5EF4-FFF2-40B4-BE49-F238E27FC236}">
                <a16:creationId xmlns:a16="http://schemas.microsoft.com/office/drawing/2014/main" id="{CDEB83E2-D406-4EE5-8F43-78F6625DF044}"/>
              </a:ext>
            </a:extLst>
          </p:cNvPr>
          <p:cNvSpPr txBox="1"/>
          <p:nvPr/>
        </p:nvSpPr>
        <p:spPr>
          <a:xfrm>
            <a:off x="3956050" y="646326"/>
            <a:ext cx="4572000" cy="4185761"/>
          </a:xfrm>
          <a:prstGeom prst="rect">
            <a:avLst/>
          </a:prstGeom>
          <a:noFill/>
        </p:spPr>
        <p:txBody>
          <a:bodyPr wrap="square">
            <a:spAutoFit/>
          </a:bodyPr>
          <a:lstStyle/>
          <a:p>
            <a:pPr algn="l"/>
            <a:r>
              <a:rPr lang="en-US" sz="700" b="0" i="0" dirty="0">
                <a:solidFill>
                  <a:srgbClr val="242424"/>
                </a:solidFill>
                <a:effectLst/>
                <a:latin typeface="-apple-system"/>
              </a:rPr>
              <a:t> </a:t>
            </a:r>
          </a:p>
          <a:p>
            <a:pPr algn="l"/>
            <a:r>
              <a:rPr lang="en-US" sz="700" b="0" i="0" dirty="0" err="1">
                <a:solidFill>
                  <a:srgbClr val="242424"/>
                </a:solidFill>
                <a:effectLst/>
                <a:latin typeface="-apple-system"/>
              </a:rPr>
              <a:t>DesertBlade</a:t>
            </a:r>
            <a:r>
              <a:rPr lang="en-US" sz="700" b="0" i="0" dirty="0">
                <a:solidFill>
                  <a:srgbClr val="242424"/>
                </a:solidFill>
                <a:effectLst/>
                <a:latin typeface="-apple-system"/>
              </a:rPr>
              <a:t>:</a:t>
            </a:r>
            <a:br>
              <a:rPr lang="en-US" sz="700" b="0" i="0" dirty="0">
                <a:solidFill>
                  <a:srgbClr val="242424"/>
                </a:solidFill>
                <a:effectLst/>
                <a:latin typeface="-apple-system"/>
              </a:rPr>
            </a:br>
            <a:r>
              <a:rPr lang="en-US" sz="700" b="0" i="0" dirty="0">
                <a:solidFill>
                  <a:srgbClr val="242424"/>
                </a:solidFill>
                <a:effectLst/>
                <a:latin typeface="-apple-system"/>
              </a:rPr>
              <a:t>a196c6b8ffcb97ffb276d04f354696e2391311db3841ae16c8c9f56f36a38e92</a:t>
            </a:r>
            <a:br>
              <a:rPr lang="en-US" sz="700" b="0" i="0" dirty="0">
                <a:solidFill>
                  <a:srgbClr val="242424"/>
                </a:solidFill>
                <a:effectLst/>
                <a:latin typeface="-apple-system"/>
              </a:rPr>
            </a:br>
            <a:r>
              <a:rPr lang="en-US" sz="700" b="0" i="0" dirty="0">
                <a:solidFill>
                  <a:srgbClr val="242424"/>
                </a:solidFill>
                <a:effectLst/>
                <a:latin typeface="-apple-system"/>
              </a:rPr>
              <a:t>dcbbae5a1c61dbbbb7dcd6dc5dd1eb1169f5329958d38b58c3fd9384081c9b78</a:t>
            </a:r>
          </a:p>
          <a:p>
            <a:pPr algn="l"/>
            <a:r>
              <a:rPr lang="en-US" sz="700" b="0" i="0" dirty="0">
                <a:solidFill>
                  <a:srgbClr val="242424"/>
                </a:solidFill>
                <a:effectLst/>
                <a:latin typeface="-apple-system"/>
              </a:rPr>
              <a:t> </a:t>
            </a:r>
          </a:p>
          <a:p>
            <a:pPr algn="l"/>
            <a:r>
              <a:rPr lang="en-US" sz="700" b="0" i="0" dirty="0" err="1">
                <a:solidFill>
                  <a:srgbClr val="242424"/>
                </a:solidFill>
                <a:effectLst/>
                <a:latin typeface="-apple-system"/>
              </a:rPr>
              <a:t>RU_Ransom</a:t>
            </a:r>
            <a:r>
              <a:rPr lang="en-US" sz="700" b="0" i="0" dirty="0">
                <a:solidFill>
                  <a:srgbClr val="242424"/>
                </a:solidFill>
                <a:effectLst/>
                <a:latin typeface="-apple-system"/>
              </a:rPr>
              <a:t>:</a:t>
            </a:r>
            <a:br>
              <a:rPr lang="en-US" sz="700" b="0" i="0" dirty="0">
                <a:solidFill>
                  <a:srgbClr val="242424"/>
                </a:solidFill>
                <a:effectLst/>
                <a:latin typeface="-apple-system"/>
              </a:rPr>
            </a:br>
            <a:r>
              <a:rPr lang="en-US" sz="700" b="0" i="0" dirty="0">
                <a:solidFill>
                  <a:srgbClr val="242424"/>
                </a:solidFill>
                <a:effectLst/>
                <a:latin typeface="-apple-system"/>
              </a:rPr>
              <a:t>107da216ad99b7c0171745fe7f826e51b27b1812d435b55c3ddb801e23137d8f</a:t>
            </a:r>
            <a:br>
              <a:rPr lang="en-US" sz="700" b="0" i="0" dirty="0">
                <a:solidFill>
                  <a:srgbClr val="242424"/>
                </a:solidFill>
                <a:effectLst/>
                <a:latin typeface="-apple-system"/>
              </a:rPr>
            </a:br>
            <a:r>
              <a:rPr lang="en-US" sz="700" b="0" i="0" dirty="0">
                <a:solidFill>
                  <a:srgbClr val="242424"/>
                </a:solidFill>
                <a:effectLst/>
                <a:latin typeface="-apple-system"/>
              </a:rPr>
              <a:t>1f36898228197ee30c7b0ec0e48e804caa6edec33e3a91eeaf7aa2c5bbb9c6e0</a:t>
            </a:r>
            <a:br>
              <a:rPr lang="en-US" sz="700" b="0" i="0" dirty="0">
                <a:solidFill>
                  <a:srgbClr val="242424"/>
                </a:solidFill>
                <a:effectLst/>
                <a:latin typeface="-apple-system"/>
              </a:rPr>
            </a:br>
            <a:r>
              <a:rPr lang="en-US" sz="700" b="0" i="0" dirty="0">
                <a:solidFill>
                  <a:srgbClr val="242424"/>
                </a:solidFill>
                <a:effectLst/>
                <a:latin typeface="-apple-system"/>
              </a:rPr>
              <a:t>610ec163e7b34abd5587616db8dac7e34b1aef68d0260510854d6b3912fb0008</a:t>
            </a:r>
            <a:br>
              <a:rPr lang="en-US" sz="700" b="0" i="0" dirty="0">
                <a:solidFill>
                  <a:srgbClr val="242424"/>
                </a:solidFill>
                <a:effectLst/>
                <a:latin typeface="-apple-system"/>
              </a:rPr>
            </a:br>
            <a:r>
              <a:rPr lang="en-US" sz="700" b="0" i="0" dirty="0">
                <a:solidFill>
                  <a:srgbClr val="242424"/>
                </a:solidFill>
                <a:effectLst/>
                <a:latin typeface="-apple-system"/>
              </a:rPr>
              <a:t>696b6b9f43e53387f7cef14c5da9b6c02b6bf4095849885d36479f8996e7e473</a:t>
            </a:r>
            <a:br>
              <a:rPr lang="en-US" sz="700" b="0" i="0" dirty="0">
                <a:solidFill>
                  <a:srgbClr val="242424"/>
                </a:solidFill>
                <a:effectLst/>
                <a:latin typeface="-apple-system"/>
              </a:rPr>
            </a:br>
            <a:r>
              <a:rPr lang="en-US" sz="700" b="0" i="0" dirty="0">
                <a:solidFill>
                  <a:srgbClr val="242424"/>
                </a:solidFill>
                <a:effectLst/>
                <a:latin typeface="-apple-system"/>
              </a:rPr>
              <a:t>8f2ea18ed82085574888a03547a020b7009e05ae0ecbf4e9e0b8fe8502059aae</a:t>
            </a:r>
            <a:br>
              <a:rPr lang="en-US" sz="700" b="0" i="0" dirty="0">
                <a:solidFill>
                  <a:srgbClr val="242424"/>
                </a:solidFill>
                <a:effectLst/>
                <a:latin typeface="-apple-system"/>
              </a:rPr>
            </a:br>
            <a:r>
              <a:rPr lang="en-US" sz="700" b="0" i="0" dirty="0">
                <a:solidFill>
                  <a:srgbClr val="242424"/>
                </a:solidFill>
                <a:effectLst/>
                <a:latin typeface="-apple-system"/>
              </a:rPr>
              <a:t>979f9d1e019d9172af73428a1b3cbdff8aec8fdbe0f67cba48971a36f5001da9</a:t>
            </a:r>
          </a:p>
          <a:p>
            <a:pPr algn="l"/>
            <a:r>
              <a:rPr lang="en-US" sz="700" b="0" i="0" dirty="0">
                <a:solidFill>
                  <a:srgbClr val="242424"/>
                </a:solidFill>
                <a:effectLst/>
                <a:latin typeface="-apple-system"/>
              </a:rPr>
              <a:t> </a:t>
            </a:r>
          </a:p>
          <a:p>
            <a:pPr algn="l"/>
            <a:r>
              <a:rPr lang="en-US" sz="700" b="0" i="0" dirty="0" err="1">
                <a:solidFill>
                  <a:srgbClr val="242424"/>
                </a:solidFill>
                <a:effectLst/>
                <a:latin typeface="-apple-system"/>
              </a:rPr>
              <a:t>CaddyWiper</a:t>
            </a:r>
            <a:r>
              <a:rPr lang="en-US" sz="700" b="0" i="0" dirty="0">
                <a:solidFill>
                  <a:srgbClr val="242424"/>
                </a:solidFill>
                <a:effectLst/>
                <a:latin typeface="-apple-system"/>
              </a:rPr>
              <a:t>:</a:t>
            </a:r>
            <a:br>
              <a:rPr lang="en-US" sz="700" b="0" i="0" dirty="0">
                <a:solidFill>
                  <a:srgbClr val="242424"/>
                </a:solidFill>
                <a:effectLst/>
                <a:latin typeface="-apple-system"/>
              </a:rPr>
            </a:br>
            <a:r>
              <a:rPr lang="en-US" sz="700" b="0" i="0" dirty="0">
                <a:solidFill>
                  <a:srgbClr val="242424"/>
                </a:solidFill>
                <a:effectLst/>
                <a:latin typeface="-apple-system"/>
              </a:rPr>
              <a:t>a294620543334a721a2ae8eaaf9680a0786f4b9a216d75b55cfd28f39e9430ea</a:t>
            </a:r>
          </a:p>
          <a:p>
            <a:pPr algn="l"/>
            <a:r>
              <a:rPr lang="en-US" sz="700" b="0" i="0" dirty="0">
                <a:solidFill>
                  <a:srgbClr val="242424"/>
                </a:solidFill>
                <a:effectLst/>
                <a:latin typeface="-apple-system"/>
              </a:rPr>
              <a:t> </a:t>
            </a:r>
          </a:p>
          <a:p>
            <a:pPr algn="l"/>
            <a:r>
              <a:rPr lang="en-US" sz="700" b="0" i="0" dirty="0" err="1">
                <a:solidFill>
                  <a:srgbClr val="242424"/>
                </a:solidFill>
                <a:effectLst/>
                <a:latin typeface="-apple-system"/>
              </a:rPr>
              <a:t>DoubleZero</a:t>
            </a:r>
            <a:r>
              <a:rPr lang="en-US" sz="700" b="0" i="0" dirty="0">
                <a:solidFill>
                  <a:srgbClr val="242424"/>
                </a:solidFill>
                <a:effectLst/>
                <a:latin typeface="-apple-system"/>
              </a:rPr>
              <a:t>:</a:t>
            </a:r>
            <a:br>
              <a:rPr lang="en-US" sz="700" b="0" i="0" dirty="0">
                <a:solidFill>
                  <a:srgbClr val="242424"/>
                </a:solidFill>
                <a:effectLst/>
                <a:latin typeface="-apple-system"/>
              </a:rPr>
            </a:br>
            <a:r>
              <a:rPr lang="en-US" sz="700" b="0" i="0" dirty="0">
                <a:solidFill>
                  <a:srgbClr val="242424"/>
                </a:solidFill>
                <a:effectLst/>
                <a:latin typeface="-apple-system"/>
              </a:rPr>
              <a:t>3b2e708eaa4744c76a633391cf2c983f4a098b46436525619e5ea44e105355fe</a:t>
            </a:r>
            <a:br>
              <a:rPr lang="en-US" sz="700" b="0" i="0" dirty="0">
                <a:solidFill>
                  <a:srgbClr val="242424"/>
                </a:solidFill>
                <a:effectLst/>
                <a:latin typeface="-apple-system"/>
              </a:rPr>
            </a:br>
            <a:r>
              <a:rPr lang="en-US" sz="700" b="0" i="0" dirty="0">
                <a:solidFill>
                  <a:srgbClr val="242424"/>
                </a:solidFill>
                <a:effectLst/>
                <a:latin typeface="-apple-system"/>
              </a:rPr>
              <a:t>30b3cbe8817ed75d8221059e4be35d5624bd6b5dc921d4991a7adc4c3eb5de4a</a:t>
            </a:r>
          </a:p>
          <a:p>
            <a:pPr algn="l"/>
            <a:r>
              <a:rPr lang="en-US" sz="700" b="0" i="0" dirty="0">
                <a:solidFill>
                  <a:srgbClr val="242424"/>
                </a:solidFill>
                <a:effectLst/>
                <a:latin typeface="-apple-system"/>
              </a:rPr>
              <a:t> </a:t>
            </a:r>
          </a:p>
          <a:p>
            <a:pPr algn="l"/>
            <a:r>
              <a:rPr lang="en-US" sz="700" b="0" i="0" dirty="0">
                <a:solidFill>
                  <a:srgbClr val="242424"/>
                </a:solidFill>
                <a:effectLst/>
                <a:latin typeface="-apple-system"/>
              </a:rPr>
              <a:t>Prestige Ransomware:</a:t>
            </a:r>
            <a:br>
              <a:rPr lang="en-US" sz="700" b="0" i="0" dirty="0">
                <a:solidFill>
                  <a:srgbClr val="242424"/>
                </a:solidFill>
                <a:effectLst/>
                <a:latin typeface="-apple-system"/>
              </a:rPr>
            </a:br>
            <a:r>
              <a:rPr lang="en-US" sz="700" b="0" i="0" dirty="0">
                <a:solidFill>
                  <a:srgbClr val="242424"/>
                </a:solidFill>
                <a:effectLst/>
                <a:latin typeface="-apple-system"/>
              </a:rPr>
              <a:t>5dd1ca0d471dee41eb3ea0b6ea117810f228354fc3b7b47400a812573d40d91d</a:t>
            </a:r>
            <a:br>
              <a:rPr lang="en-US" sz="700" b="0" i="0" dirty="0">
                <a:solidFill>
                  <a:srgbClr val="242424"/>
                </a:solidFill>
                <a:effectLst/>
                <a:latin typeface="-apple-system"/>
              </a:rPr>
            </a:br>
            <a:r>
              <a:rPr lang="en-US" sz="700" b="0" i="0" dirty="0">
                <a:solidFill>
                  <a:srgbClr val="242424"/>
                </a:solidFill>
                <a:effectLst/>
                <a:latin typeface="-apple-system"/>
              </a:rPr>
              <a:t>5fc44c7342b84f50f24758e39c8848b2f0991e8817ef5465844f5f2ff6085a57</a:t>
            </a:r>
            <a:br>
              <a:rPr lang="en-US" sz="700" b="0" i="0" dirty="0">
                <a:solidFill>
                  <a:srgbClr val="242424"/>
                </a:solidFill>
                <a:effectLst/>
                <a:latin typeface="-apple-system"/>
              </a:rPr>
            </a:br>
            <a:r>
              <a:rPr lang="en-US" sz="700" b="0" i="0" dirty="0">
                <a:solidFill>
                  <a:srgbClr val="242424"/>
                </a:solidFill>
                <a:effectLst/>
                <a:latin typeface="-apple-system"/>
              </a:rPr>
              <a:t>6cff0bbd62efe99f381e5cc0c4182b0fb7a9a34e4be9ce68ee6b0d0ea3eee39c</a:t>
            </a:r>
          </a:p>
          <a:p>
            <a:pPr algn="l"/>
            <a:r>
              <a:rPr lang="en-US" sz="700" b="0" i="0" dirty="0">
                <a:solidFill>
                  <a:srgbClr val="242424"/>
                </a:solidFill>
                <a:effectLst/>
                <a:latin typeface="-apple-system"/>
              </a:rPr>
              <a:t> </a:t>
            </a:r>
          </a:p>
          <a:p>
            <a:pPr algn="l"/>
            <a:r>
              <a:rPr lang="en-US" sz="700" b="0" i="0" dirty="0">
                <a:solidFill>
                  <a:srgbClr val="242424"/>
                </a:solidFill>
                <a:effectLst/>
                <a:latin typeface="-apple-system"/>
              </a:rPr>
              <a:t>Azov Ransomware:</a:t>
            </a:r>
            <a:br>
              <a:rPr lang="en-US" sz="700" b="0" i="0" dirty="0">
                <a:solidFill>
                  <a:srgbClr val="242424"/>
                </a:solidFill>
                <a:effectLst/>
                <a:latin typeface="-apple-system"/>
              </a:rPr>
            </a:br>
            <a:r>
              <a:rPr lang="en-US" sz="700" b="0" i="0" dirty="0">
                <a:solidFill>
                  <a:srgbClr val="242424"/>
                </a:solidFill>
                <a:effectLst/>
                <a:latin typeface="-apple-system"/>
              </a:rPr>
              <a:t>b102ed1018de0b7faea37ca86f27ba3025c0c70f28417ac3e9ef09d32617f801</a:t>
            </a:r>
            <a:br>
              <a:rPr lang="en-US" sz="700" b="0" i="0" dirty="0">
                <a:solidFill>
                  <a:srgbClr val="242424"/>
                </a:solidFill>
                <a:effectLst/>
                <a:latin typeface="-apple-system"/>
              </a:rPr>
            </a:br>
            <a:r>
              <a:rPr lang="en-US" sz="700" b="0" i="0" dirty="0">
                <a:solidFill>
                  <a:srgbClr val="242424"/>
                </a:solidFill>
                <a:effectLst/>
                <a:latin typeface="-apple-system"/>
              </a:rPr>
              <a:t>650f0d694c0928d88aeeed649cf629fc8a7bec604563bca716b1688227e0cc7e</a:t>
            </a:r>
          </a:p>
          <a:p>
            <a:pPr algn="l"/>
            <a:r>
              <a:rPr lang="en-US" sz="700" b="0" i="0" dirty="0">
                <a:solidFill>
                  <a:srgbClr val="242424"/>
                </a:solidFill>
                <a:effectLst/>
                <a:latin typeface="-apple-system"/>
              </a:rPr>
              <a:t> </a:t>
            </a:r>
          </a:p>
          <a:p>
            <a:pPr algn="l"/>
            <a:r>
              <a:rPr lang="en-US" sz="700" b="0" i="0" dirty="0" err="1">
                <a:solidFill>
                  <a:srgbClr val="242424"/>
                </a:solidFill>
                <a:effectLst/>
                <a:latin typeface="-apple-system"/>
              </a:rPr>
              <a:t>Somnia</a:t>
            </a:r>
            <a:r>
              <a:rPr lang="en-US" sz="700" b="0" i="0" dirty="0">
                <a:solidFill>
                  <a:srgbClr val="242424"/>
                </a:solidFill>
                <a:effectLst/>
                <a:latin typeface="-apple-system"/>
              </a:rPr>
              <a:t> Ransomware:</a:t>
            </a:r>
            <a:br>
              <a:rPr lang="en-US" sz="700" b="0" i="0" dirty="0">
                <a:solidFill>
                  <a:srgbClr val="242424"/>
                </a:solidFill>
                <a:effectLst/>
                <a:latin typeface="-apple-system"/>
              </a:rPr>
            </a:br>
            <a:r>
              <a:rPr lang="en-US" sz="700" b="0" i="0" dirty="0">
                <a:solidFill>
                  <a:srgbClr val="242424"/>
                </a:solidFill>
                <a:effectLst/>
                <a:latin typeface="-apple-system"/>
              </a:rPr>
              <a:t>100c5e4d5b7e468f1f16b22c05b2ff1cfaa02eafa07447c7d83e2983e42647f0   </a:t>
            </a:r>
            <a:br>
              <a:rPr lang="en-US" sz="700" b="0" i="0" dirty="0">
                <a:solidFill>
                  <a:srgbClr val="242424"/>
                </a:solidFill>
                <a:effectLst/>
                <a:latin typeface="-apple-system"/>
              </a:rPr>
            </a:br>
            <a:r>
              <a:rPr lang="en-US" sz="700" b="0" i="0" dirty="0">
                <a:solidFill>
                  <a:srgbClr val="242424"/>
                </a:solidFill>
                <a:effectLst/>
                <a:latin typeface="-apple-system"/>
              </a:rPr>
              <a:t>ac5e68c15f5094cc6efb8d25e1b2eb13d1b38b104f31e1c76ce472537d715e08</a:t>
            </a:r>
            <a:br>
              <a:rPr lang="en-US" sz="700" b="0" i="0" dirty="0">
                <a:solidFill>
                  <a:srgbClr val="242424"/>
                </a:solidFill>
                <a:effectLst/>
                <a:latin typeface="-apple-system"/>
              </a:rPr>
            </a:br>
            <a:r>
              <a:rPr lang="en-US" sz="700" b="0" i="0" dirty="0">
                <a:solidFill>
                  <a:srgbClr val="242424"/>
                </a:solidFill>
                <a:effectLst/>
                <a:latin typeface="-apple-system"/>
              </a:rPr>
              <a:t>156965227cbeeb0e387cb83adb93ccb3225f598136a43f7f60974591c12fafcf</a:t>
            </a:r>
            <a:br>
              <a:rPr lang="en-US" sz="700" b="0" i="0" dirty="0">
                <a:solidFill>
                  <a:srgbClr val="242424"/>
                </a:solidFill>
                <a:effectLst/>
                <a:latin typeface="-apple-system"/>
              </a:rPr>
            </a:br>
            <a:r>
              <a:rPr lang="en-US" sz="700" b="0" i="0" dirty="0">
                <a:solidFill>
                  <a:srgbClr val="242424"/>
                </a:solidFill>
                <a:effectLst/>
                <a:latin typeface="-apple-system"/>
              </a:rPr>
              <a:t>e449c28e658bafb7e32c89b07ddee36cadeddfc77f17dd1be801b134a6857aa9</a:t>
            </a:r>
          </a:p>
          <a:p>
            <a:pPr algn="l"/>
            <a:r>
              <a:rPr lang="en-US" sz="700" b="0" i="0" dirty="0">
                <a:solidFill>
                  <a:srgbClr val="242424"/>
                </a:solidFill>
                <a:effectLst/>
                <a:latin typeface="-apple-system"/>
              </a:rPr>
              <a:t> </a:t>
            </a:r>
          </a:p>
          <a:p>
            <a:pPr algn="l"/>
            <a:r>
              <a:rPr lang="en-US" sz="700" b="0" i="0" dirty="0" err="1">
                <a:solidFill>
                  <a:srgbClr val="242424"/>
                </a:solidFill>
                <a:effectLst/>
                <a:latin typeface="-apple-system"/>
              </a:rPr>
              <a:t>RansomBoggs</a:t>
            </a:r>
            <a:r>
              <a:rPr lang="en-US" sz="700" b="0" i="0" dirty="0">
                <a:solidFill>
                  <a:srgbClr val="242424"/>
                </a:solidFill>
                <a:effectLst/>
                <a:latin typeface="-apple-system"/>
              </a:rPr>
              <a:t>:</a:t>
            </a:r>
            <a:br>
              <a:rPr lang="en-US" sz="700" b="0" i="0" dirty="0">
                <a:solidFill>
                  <a:srgbClr val="242424"/>
                </a:solidFill>
                <a:effectLst/>
                <a:latin typeface="-apple-system"/>
              </a:rPr>
            </a:br>
            <a:r>
              <a:rPr lang="en-US" sz="700" b="0" i="0" dirty="0">
                <a:solidFill>
                  <a:srgbClr val="242424"/>
                </a:solidFill>
                <a:effectLst/>
                <a:latin typeface="-apple-system"/>
              </a:rPr>
              <a:t>F4D1C047923B9D10031BB709AABF1A250AB0AAA2</a:t>
            </a:r>
            <a:br>
              <a:rPr lang="en-US" sz="700" b="0" i="0" dirty="0">
                <a:solidFill>
                  <a:srgbClr val="242424"/>
                </a:solidFill>
                <a:effectLst/>
                <a:latin typeface="-apple-system"/>
              </a:rPr>
            </a:br>
            <a:r>
              <a:rPr lang="en-US" sz="700" b="0" i="0" dirty="0">
                <a:solidFill>
                  <a:srgbClr val="242424"/>
                </a:solidFill>
                <a:effectLst/>
                <a:latin typeface="-apple-system"/>
              </a:rPr>
              <a:t>021308C361C8DE7C38EF135BC3B53439EB4DA0B4</a:t>
            </a:r>
          </a:p>
        </p:txBody>
      </p:sp>
    </p:spTree>
    <p:extLst>
      <p:ext uri="{BB962C8B-B14F-4D97-AF65-F5344CB8AC3E}">
        <p14:creationId xmlns:p14="http://schemas.microsoft.com/office/powerpoint/2010/main" val="1121817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A67E1-70C9-4506-8D26-23DF9802A639}"/>
              </a:ext>
            </a:extLst>
          </p:cNvPr>
          <p:cNvSpPr>
            <a:spLocks noGrp="1"/>
          </p:cNvSpPr>
          <p:nvPr>
            <p:ph type="title"/>
          </p:nvPr>
        </p:nvSpPr>
        <p:spPr/>
        <p:txBody>
          <a:bodyPr/>
          <a:lstStyle/>
          <a:p>
            <a:r>
              <a:rPr lang="en-US" dirty="0"/>
              <a:t>Recommendations for users &amp; organizations</a:t>
            </a:r>
          </a:p>
        </p:txBody>
      </p:sp>
      <p:sp>
        <p:nvSpPr>
          <p:cNvPr id="3" name="Content Placeholder 2">
            <a:extLst>
              <a:ext uri="{FF2B5EF4-FFF2-40B4-BE49-F238E27FC236}">
                <a16:creationId xmlns:a16="http://schemas.microsoft.com/office/drawing/2014/main" id="{D7A4AB4A-80ED-464B-90EF-EB11E3B7E2B1}"/>
              </a:ext>
            </a:extLst>
          </p:cNvPr>
          <p:cNvSpPr>
            <a:spLocks noGrp="1"/>
          </p:cNvSpPr>
          <p:nvPr>
            <p:ph idx="1"/>
          </p:nvPr>
        </p:nvSpPr>
        <p:spPr/>
        <p:txBody>
          <a:bodyPr/>
          <a:lstStyle/>
          <a:p>
            <a:pPr>
              <a:buFont typeface="Wingdings" panose="05000000000000000000" pitchFamily="2" charset="2"/>
              <a:buChar char="ü"/>
            </a:pPr>
            <a:r>
              <a:rPr lang="en-US" sz="1400" dirty="0">
                <a:solidFill>
                  <a:srgbClr val="92D050"/>
                </a:solidFill>
              </a:rPr>
              <a:t>Know what your critical assets are </a:t>
            </a:r>
            <a:r>
              <a:rPr lang="en-US" sz="1400" dirty="0"/>
              <a:t>and what software is running on them. </a:t>
            </a:r>
          </a:p>
          <a:p>
            <a:pPr>
              <a:buFont typeface="Wingdings" panose="05000000000000000000" pitchFamily="2" charset="2"/>
              <a:buChar char="ü"/>
            </a:pPr>
            <a:endParaRPr lang="en-US" sz="1400" dirty="0"/>
          </a:p>
          <a:p>
            <a:pPr>
              <a:buFont typeface="Wingdings" panose="05000000000000000000" pitchFamily="2" charset="2"/>
              <a:buChar char="ü"/>
            </a:pPr>
            <a:r>
              <a:rPr lang="en-US" sz="1400" dirty="0">
                <a:solidFill>
                  <a:srgbClr val="92D050"/>
                </a:solidFill>
              </a:rPr>
              <a:t>Keep your software up to date</a:t>
            </a:r>
            <a:r>
              <a:rPr lang="en-US" sz="1400" dirty="0"/>
              <a:t>. Prioritize patching critical and high vulnerabilities that allow remote code execution. </a:t>
            </a:r>
          </a:p>
          <a:p>
            <a:pPr>
              <a:buFont typeface="Wingdings" panose="05000000000000000000" pitchFamily="2" charset="2"/>
              <a:buChar char="ü"/>
            </a:pPr>
            <a:endParaRPr lang="en-US" sz="1400" dirty="0"/>
          </a:p>
          <a:p>
            <a:pPr>
              <a:buFont typeface="Wingdings" panose="05000000000000000000" pitchFamily="2" charset="2"/>
              <a:buChar char="ü"/>
            </a:pPr>
            <a:r>
              <a:rPr lang="en-US" sz="1400" dirty="0">
                <a:solidFill>
                  <a:srgbClr val="92D050"/>
                </a:solidFill>
              </a:rPr>
              <a:t>Enforce Multifactor Authentication (MFA) </a:t>
            </a:r>
            <a:r>
              <a:rPr lang="en-US" sz="1400" dirty="0"/>
              <a:t>to the greatest extent possible. </a:t>
            </a:r>
          </a:p>
          <a:p>
            <a:pPr>
              <a:buFont typeface="Wingdings" panose="05000000000000000000" pitchFamily="2" charset="2"/>
              <a:buChar char="ü"/>
            </a:pPr>
            <a:endParaRPr lang="en-US" sz="1400" dirty="0"/>
          </a:p>
          <a:p>
            <a:pPr>
              <a:buFont typeface="Wingdings" panose="05000000000000000000" pitchFamily="2" charset="2"/>
              <a:buChar char="ü"/>
            </a:pPr>
            <a:r>
              <a:rPr lang="en-US" sz="1400" dirty="0"/>
              <a:t>Require </a:t>
            </a:r>
            <a:r>
              <a:rPr lang="en-US" sz="1400" dirty="0">
                <a:solidFill>
                  <a:srgbClr val="92D050"/>
                </a:solidFill>
              </a:rPr>
              <a:t>the use of a password manager </a:t>
            </a:r>
            <a:r>
              <a:rPr lang="en-US" sz="1400" dirty="0"/>
              <a:t>to generate strong and unique passwords for each separate account. </a:t>
            </a:r>
          </a:p>
          <a:p>
            <a:pPr>
              <a:buFont typeface="Wingdings" panose="05000000000000000000" pitchFamily="2" charset="2"/>
              <a:buChar char="ü"/>
            </a:pPr>
            <a:endParaRPr lang="en-US" sz="1400" dirty="0"/>
          </a:p>
          <a:p>
            <a:pPr>
              <a:buFont typeface="Wingdings" panose="05000000000000000000" pitchFamily="2" charset="2"/>
              <a:buChar char="ü"/>
            </a:pPr>
            <a:r>
              <a:rPr lang="en-US" sz="1400" dirty="0">
                <a:solidFill>
                  <a:srgbClr val="92D050"/>
                </a:solidFill>
              </a:rPr>
              <a:t>Backup all the essential files </a:t>
            </a:r>
            <a:r>
              <a:rPr lang="en-US" sz="1400" dirty="0"/>
              <a:t>on the cloud and external drives and regularly maintain them. </a:t>
            </a:r>
          </a:p>
          <a:p>
            <a:pPr>
              <a:buFont typeface="Wingdings" panose="05000000000000000000" pitchFamily="2" charset="2"/>
              <a:buChar char="ü"/>
            </a:pPr>
            <a:endParaRPr lang="en-US" sz="1400" dirty="0"/>
          </a:p>
          <a:p>
            <a:pPr>
              <a:buFont typeface="Wingdings" panose="05000000000000000000" pitchFamily="2" charset="2"/>
              <a:buChar char="ü"/>
            </a:pPr>
            <a:r>
              <a:rPr lang="en-US" sz="1400" dirty="0">
                <a:solidFill>
                  <a:srgbClr val="92D050"/>
                </a:solidFill>
              </a:rPr>
              <a:t>Train your employees</a:t>
            </a:r>
            <a:r>
              <a:rPr lang="en-US" sz="1400" dirty="0"/>
              <a:t> to recognize phishing emails, suspicious websites, infected links or other abnormalities to prevent successful compromise of email accounts. </a:t>
            </a:r>
          </a:p>
        </p:txBody>
      </p:sp>
      <p:sp>
        <p:nvSpPr>
          <p:cNvPr id="4" name="Slide Number Placeholder 3">
            <a:extLst>
              <a:ext uri="{FF2B5EF4-FFF2-40B4-BE49-F238E27FC236}">
                <a16:creationId xmlns:a16="http://schemas.microsoft.com/office/drawing/2014/main" id="{AB35A7A0-BE51-41F9-86FC-F3FB1D6F7898}"/>
              </a:ext>
            </a:extLst>
          </p:cNvPr>
          <p:cNvSpPr>
            <a:spLocks noGrp="1"/>
          </p:cNvSpPr>
          <p:nvPr>
            <p:ph type="sldNum" sz="quarter" idx="10"/>
          </p:nvPr>
        </p:nvSpPr>
        <p:spPr/>
        <p:txBody>
          <a:bodyPr/>
          <a:lstStyle/>
          <a:p>
            <a:pPr>
              <a:defRPr/>
            </a:pPr>
            <a:fld id="{EF611178-6C3A-F247-8731-699DBDA96700}" type="slidenum">
              <a:rPr lang="en-US" altLang="en-US" smtClean="0"/>
              <a:pPr>
                <a:defRPr/>
              </a:pPr>
              <a:t>25</a:t>
            </a:fld>
            <a:endParaRPr lang="en-US" altLang="en-US" dirty="0"/>
          </a:p>
        </p:txBody>
      </p:sp>
    </p:spTree>
    <p:extLst>
      <p:ext uri="{BB962C8B-B14F-4D97-AF65-F5344CB8AC3E}">
        <p14:creationId xmlns:p14="http://schemas.microsoft.com/office/powerpoint/2010/main" val="2417579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2B25-0BC7-4042-AC6B-4912E1449AB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FB9362C-9568-40A3-BCF8-017D15EC725E}"/>
              </a:ext>
            </a:extLst>
          </p:cNvPr>
          <p:cNvSpPr>
            <a:spLocks noGrp="1"/>
          </p:cNvSpPr>
          <p:nvPr>
            <p:ph idx="1"/>
          </p:nvPr>
        </p:nvSpPr>
        <p:spPr/>
        <p:txBody>
          <a:bodyPr/>
          <a:lstStyle/>
          <a:p>
            <a:pPr algn="just">
              <a:buFont typeface="+mj-lt"/>
              <a:buAutoNum type="arabicPeriod"/>
            </a:pPr>
            <a:r>
              <a:rPr lang="en-US" sz="800" dirty="0">
                <a:effectLst/>
              </a:rPr>
              <a:t>03, B.T.M.R.M. </a:t>
            </a:r>
            <a:r>
              <a:rPr lang="en-US" sz="800" i="1" dirty="0">
                <a:effectLst/>
              </a:rPr>
              <a:t>et al.</a:t>
            </a:r>
            <a:r>
              <a:rPr lang="en-US" sz="800" dirty="0">
                <a:effectLst/>
              </a:rPr>
              <a:t> (2022) </a:t>
            </a:r>
            <a:r>
              <a:rPr lang="en-US" sz="800" i="1" dirty="0">
                <a:effectLst/>
              </a:rPr>
              <a:t>Cyberattacks are prominent in the Russia-Ukraine conflict</a:t>
            </a:r>
            <a:r>
              <a:rPr lang="en-US" sz="800" dirty="0">
                <a:effectLst/>
              </a:rPr>
              <a:t>, </a:t>
            </a:r>
            <a:r>
              <a:rPr lang="en-US" sz="800" i="1" dirty="0">
                <a:effectLst/>
              </a:rPr>
              <a:t>Trend Micro</a:t>
            </a:r>
            <a:r>
              <a:rPr lang="en-US" sz="800" dirty="0">
                <a:effectLst/>
              </a:rPr>
              <a:t>. Available at: https://www.trendmicro.com/en_us/research/22/c/cyberattacks-are-prominent-in-the-russia-ukraine-conflict.html (Accessed: December 22, 2022). </a:t>
            </a:r>
          </a:p>
          <a:p>
            <a:pPr algn="just">
              <a:buFont typeface="+mj-lt"/>
              <a:buAutoNum type="arabicPeriod"/>
            </a:pPr>
            <a:r>
              <a:rPr lang="en-US" sz="800" i="1" dirty="0">
                <a:effectLst/>
              </a:rPr>
              <a:t>CERT-UA</a:t>
            </a:r>
            <a:r>
              <a:rPr lang="en-US" sz="800" dirty="0">
                <a:effectLst/>
              </a:rPr>
              <a:t> (no date) </a:t>
            </a:r>
            <a:r>
              <a:rPr lang="en-US" sz="800" i="1" dirty="0">
                <a:effectLst/>
              </a:rPr>
              <a:t>cert.gov.ua</a:t>
            </a:r>
            <a:r>
              <a:rPr lang="en-US" sz="800" dirty="0">
                <a:effectLst/>
              </a:rPr>
              <a:t>. Available at: https://cert.gov.ua/article/2724253 (Accessed: December 22, 2022). </a:t>
            </a:r>
          </a:p>
          <a:p>
            <a:pPr algn="just">
              <a:buFont typeface="+mj-lt"/>
              <a:buAutoNum type="arabicPeriod"/>
            </a:pPr>
            <a:r>
              <a:rPr lang="en-US" sz="800" i="1" dirty="0">
                <a:effectLst/>
              </a:rPr>
              <a:t>Cyber War and Ukraine</a:t>
            </a:r>
            <a:r>
              <a:rPr lang="en-US" sz="800" dirty="0">
                <a:effectLst/>
              </a:rPr>
              <a:t> (2022) </a:t>
            </a:r>
            <a:r>
              <a:rPr lang="en-US" sz="800" i="1" dirty="0">
                <a:effectLst/>
              </a:rPr>
              <a:t>Cyber War and Ukraine | Center for Strategic and International Studies</a:t>
            </a:r>
            <a:r>
              <a:rPr lang="en-US" sz="800" dirty="0">
                <a:effectLst/>
              </a:rPr>
              <a:t>. Available at: https://www.csis.org/analysis/cyber-war-and-ukraine (Accessed: December 22, 2022). </a:t>
            </a:r>
          </a:p>
          <a:p>
            <a:pPr algn="just">
              <a:buFont typeface="+mj-lt"/>
              <a:buAutoNum type="arabicPeriod"/>
            </a:pPr>
            <a:r>
              <a:rPr lang="en-US" sz="800" dirty="0" err="1">
                <a:effectLst/>
              </a:rPr>
              <a:t>Eset</a:t>
            </a:r>
            <a:r>
              <a:rPr lang="en-US" sz="800" dirty="0">
                <a:effectLst/>
              </a:rPr>
              <a:t> (no date) </a:t>
            </a:r>
            <a:r>
              <a:rPr lang="en-US" sz="800" i="1" dirty="0">
                <a:effectLst/>
              </a:rPr>
              <a:t>Malware-IOC/</a:t>
            </a:r>
            <a:r>
              <a:rPr lang="en-US" sz="800" i="1" dirty="0" err="1">
                <a:effectLst/>
              </a:rPr>
              <a:t>ua_wipers</a:t>
            </a:r>
            <a:r>
              <a:rPr lang="en-US" sz="800" i="1" dirty="0">
                <a:effectLst/>
              </a:rPr>
              <a:t> at master · </a:t>
            </a:r>
            <a:r>
              <a:rPr lang="en-US" sz="800" i="1" dirty="0" err="1">
                <a:effectLst/>
              </a:rPr>
              <a:t>eset</a:t>
            </a:r>
            <a:r>
              <a:rPr lang="en-US" sz="800" i="1" dirty="0">
                <a:effectLst/>
              </a:rPr>
              <a:t>/malware-IOC</a:t>
            </a:r>
            <a:r>
              <a:rPr lang="en-US" sz="800" dirty="0">
                <a:effectLst/>
              </a:rPr>
              <a:t>, </a:t>
            </a:r>
            <a:r>
              <a:rPr lang="en-US" sz="800" i="1" dirty="0">
                <a:effectLst/>
              </a:rPr>
              <a:t>GitHub</a:t>
            </a:r>
            <a:r>
              <a:rPr lang="en-US" sz="800" dirty="0">
                <a:effectLst/>
              </a:rPr>
              <a:t>. Available at: https://github.com/eset/malware-ioc/tree/master/ua_wipers (Accessed: December 22, 2022). </a:t>
            </a:r>
          </a:p>
          <a:p>
            <a:pPr algn="just">
              <a:buFont typeface="+mj-lt"/>
              <a:buAutoNum type="arabicPeriod"/>
            </a:pPr>
            <a:r>
              <a:rPr lang="en-US" sz="800" i="1" dirty="0">
                <a:effectLst/>
              </a:rPr>
              <a:t>Flash notice: </a:t>
            </a:r>
            <a:r>
              <a:rPr lang="en-US" sz="800" i="1" dirty="0" err="1">
                <a:effectLst/>
              </a:rPr>
              <a:t>Hermeticwizard</a:t>
            </a:r>
            <a:r>
              <a:rPr lang="en-US" sz="800" i="1" dirty="0">
                <a:effectLst/>
              </a:rPr>
              <a:t>, </a:t>
            </a:r>
            <a:r>
              <a:rPr lang="en-US" sz="800" i="1" dirty="0" err="1">
                <a:effectLst/>
              </a:rPr>
              <a:t>Hermeticransom</a:t>
            </a:r>
            <a:r>
              <a:rPr lang="en-US" sz="800" i="1" dirty="0">
                <a:effectLst/>
              </a:rPr>
              <a:t>, and </a:t>
            </a:r>
            <a:r>
              <a:rPr lang="en-US" sz="800" i="1" dirty="0" err="1">
                <a:effectLst/>
              </a:rPr>
              <a:t>Isaacwiper</a:t>
            </a:r>
            <a:r>
              <a:rPr lang="en-US" sz="800" i="1" dirty="0">
                <a:effectLst/>
              </a:rPr>
              <a:t> Target </a:t>
            </a:r>
            <a:r>
              <a:rPr lang="en-US" sz="800" i="1" dirty="0" err="1">
                <a:effectLst/>
              </a:rPr>
              <a:t>ukraine</a:t>
            </a:r>
            <a:r>
              <a:rPr lang="en-US" sz="800" dirty="0">
                <a:effectLst/>
              </a:rPr>
              <a:t> (no date) </a:t>
            </a:r>
            <a:r>
              <a:rPr lang="en-US" sz="800" i="1" dirty="0" err="1">
                <a:effectLst/>
              </a:rPr>
              <a:t>Avertium</a:t>
            </a:r>
            <a:r>
              <a:rPr lang="en-US" sz="800" dirty="0">
                <a:effectLst/>
              </a:rPr>
              <a:t>. Available at: https://www.avertium.com/blog/hermeticwizard-hermeticransom-isaacwiper-target-ukraine (Accessed: December 22, 2022). </a:t>
            </a:r>
          </a:p>
          <a:p>
            <a:pPr algn="just">
              <a:buFont typeface="+mj-lt"/>
              <a:buAutoNum type="arabicPeriod"/>
            </a:pPr>
            <a:r>
              <a:rPr lang="en-US" sz="800" dirty="0" err="1">
                <a:effectLst/>
              </a:rPr>
              <a:t>Horejsi</a:t>
            </a:r>
            <a:r>
              <a:rPr lang="en-US" sz="800" dirty="0">
                <a:effectLst/>
              </a:rPr>
              <a:t>, B.J. </a:t>
            </a:r>
            <a:r>
              <a:rPr lang="en-US" sz="800" i="1" dirty="0">
                <a:effectLst/>
              </a:rPr>
              <a:t>et al.</a:t>
            </a:r>
            <a:r>
              <a:rPr lang="en-US" sz="800" dirty="0">
                <a:effectLst/>
              </a:rPr>
              <a:t> (2022) </a:t>
            </a:r>
            <a:r>
              <a:rPr lang="en-US" sz="800" i="1" dirty="0">
                <a:effectLst/>
              </a:rPr>
              <a:t>New </a:t>
            </a:r>
            <a:r>
              <a:rPr lang="en-US" sz="800" i="1" dirty="0" err="1">
                <a:effectLst/>
              </a:rPr>
              <a:t>Ruransom</a:t>
            </a:r>
            <a:r>
              <a:rPr lang="en-US" sz="800" i="1" dirty="0">
                <a:effectLst/>
              </a:rPr>
              <a:t> Wiper targets Russia</a:t>
            </a:r>
            <a:r>
              <a:rPr lang="en-US" sz="800" dirty="0">
                <a:effectLst/>
              </a:rPr>
              <a:t>, </a:t>
            </a:r>
            <a:r>
              <a:rPr lang="en-US" sz="800" i="1" dirty="0">
                <a:effectLst/>
              </a:rPr>
              <a:t>Trend Micro</a:t>
            </a:r>
            <a:r>
              <a:rPr lang="en-US" sz="800" dirty="0">
                <a:effectLst/>
              </a:rPr>
              <a:t>. Available at: https://www.trendmicro.com/en_us/research/22/c/new-ruransom-wiper-targets-russia.html (Accessed: December 22, 2022). </a:t>
            </a:r>
          </a:p>
          <a:p>
            <a:pPr algn="just">
              <a:buFont typeface="+mj-lt"/>
              <a:buAutoNum type="arabicPeriod"/>
            </a:pPr>
            <a:r>
              <a:rPr lang="en-US" sz="800" i="1" dirty="0">
                <a:effectLst/>
              </a:rPr>
              <a:t>Industroyer2 - i.blackhat.com</a:t>
            </a:r>
            <a:r>
              <a:rPr lang="en-US" sz="800" dirty="0">
                <a:effectLst/>
              </a:rPr>
              <a:t> (no date). Available at: https://i.blackhat.com/USA-22/Wednesday/US-22-Cherepanov-Industroyer2-Sandworms-Cyberwarfare-Targets-Ukraines-Power-Grid-Again.pdf (Accessed: December 22, 2022). </a:t>
            </a:r>
          </a:p>
          <a:p>
            <a:pPr algn="just">
              <a:buFont typeface="+mj-lt"/>
              <a:buAutoNum type="arabicPeriod"/>
            </a:pPr>
            <a:r>
              <a:rPr lang="en-US" sz="800" i="1" dirty="0">
                <a:effectLst/>
              </a:rPr>
              <a:t>Microsoft special report on Ukraine cyberactivity via Russia -</a:t>
            </a:r>
            <a:r>
              <a:rPr lang="en-US" sz="800" dirty="0">
                <a:effectLst/>
              </a:rPr>
              <a:t> (no date). Available at: https://query.prod.cms.rt.microsoft.com/cms/api/am/binary/RE4Vwwd (Accessed: December 22, 2022). </a:t>
            </a:r>
          </a:p>
          <a:p>
            <a:pPr algn="just">
              <a:buFont typeface="+mj-lt"/>
              <a:buAutoNum type="arabicPeriod"/>
            </a:pPr>
            <a:r>
              <a:rPr lang="en-US" sz="800" i="1" dirty="0">
                <a:effectLst/>
              </a:rPr>
              <a:t>Pulling the curtains on Azov ransomware: Not a </a:t>
            </a:r>
            <a:r>
              <a:rPr lang="en-US" sz="800" i="1" dirty="0" err="1">
                <a:effectLst/>
              </a:rPr>
              <a:t>skidsware</a:t>
            </a:r>
            <a:r>
              <a:rPr lang="en-US" sz="800" i="1" dirty="0">
                <a:effectLst/>
              </a:rPr>
              <a:t> but polymorphic wiper</a:t>
            </a:r>
            <a:r>
              <a:rPr lang="en-US" sz="800" dirty="0">
                <a:effectLst/>
              </a:rPr>
              <a:t> (no date) </a:t>
            </a:r>
            <a:r>
              <a:rPr lang="en-US" sz="800" i="1" dirty="0">
                <a:effectLst/>
              </a:rPr>
              <a:t>Pulling the Curtains on Azov Ransomware: Not a </a:t>
            </a:r>
            <a:r>
              <a:rPr lang="en-US" sz="800" i="1" dirty="0" err="1">
                <a:effectLst/>
              </a:rPr>
              <a:t>Skidsware</a:t>
            </a:r>
            <a:r>
              <a:rPr lang="en-US" sz="800" i="1" dirty="0">
                <a:effectLst/>
              </a:rPr>
              <a:t> but Polymorphic Wiper – Check Point Research</a:t>
            </a:r>
            <a:r>
              <a:rPr lang="en-US" sz="800" dirty="0">
                <a:effectLst/>
              </a:rPr>
              <a:t>. Available at: https://research.checkpoint.com/2022/pulling-the-curtains-on-azov-ransomware-not-a-skidsware-but-polymorphic-wiper/ (Accessed: December 22, 2022). </a:t>
            </a:r>
          </a:p>
          <a:p>
            <a:pPr algn="just">
              <a:buFont typeface="+mj-lt"/>
              <a:buAutoNum type="arabicPeriod"/>
            </a:pPr>
            <a:r>
              <a:rPr lang="en-US" sz="800" i="1" dirty="0">
                <a:effectLst/>
              </a:rPr>
              <a:t>Russia's war on Ukraine: Timeline of cyber-attacks - </a:t>
            </a:r>
            <a:r>
              <a:rPr lang="en-US" sz="800" i="1" dirty="0" err="1">
                <a:effectLst/>
              </a:rPr>
              <a:t>european</a:t>
            </a:r>
            <a:r>
              <a:rPr lang="en-US" sz="800" i="1" dirty="0">
                <a:effectLst/>
              </a:rPr>
              <a:t> parliament</a:t>
            </a:r>
            <a:r>
              <a:rPr lang="en-US" sz="800" dirty="0">
                <a:effectLst/>
              </a:rPr>
              <a:t> (no date). Available at: https://www.europarl.europa.eu/RegData/etudes/BRIE/2022/733549/EPRS_BRI(2022)733549_EN.pdf (Accessed: December 22, 2022). </a:t>
            </a:r>
          </a:p>
          <a:p>
            <a:pPr algn="just">
              <a:buFont typeface="+mj-lt"/>
              <a:buAutoNum type="arabicPeriod"/>
            </a:pPr>
            <a:r>
              <a:rPr lang="en-US" sz="800" i="1" dirty="0">
                <a:effectLst/>
              </a:rPr>
              <a:t>Ukraine: A timeline of cyberattacks</a:t>
            </a:r>
            <a:r>
              <a:rPr lang="en-US" sz="800" dirty="0">
                <a:effectLst/>
              </a:rPr>
              <a:t> (2022) </a:t>
            </a:r>
            <a:r>
              <a:rPr lang="en-US" sz="800" i="1" dirty="0" err="1">
                <a:effectLst/>
              </a:rPr>
              <a:t>CyberPeace</a:t>
            </a:r>
            <a:r>
              <a:rPr lang="en-US" sz="800" i="1" dirty="0">
                <a:effectLst/>
              </a:rPr>
              <a:t> Institute</a:t>
            </a:r>
            <a:r>
              <a:rPr lang="en-US" sz="800" dirty="0">
                <a:effectLst/>
              </a:rPr>
              <a:t>. Available at: https://cyberpeaceinstitute.org/ukraine-timeline-of-cyberattacks/ (Accessed: December 22, 2022). </a:t>
            </a:r>
          </a:p>
          <a:p>
            <a:pPr algn="just">
              <a:buFont typeface="+mj-lt"/>
              <a:buAutoNum type="arabicPeriod"/>
            </a:pPr>
            <a:endParaRPr lang="en-US" sz="800" dirty="0">
              <a:effectLst/>
            </a:endParaRPr>
          </a:p>
          <a:p>
            <a:pPr algn="just">
              <a:buFont typeface="+mj-lt"/>
              <a:buAutoNum type="arabicPeriod"/>
            </a:pPr>
            <a:endParaRPr lang="en-US" sz="800" dirty="0">
              <a:effectLst/>
            </a:endParaRPr>
          </a:p>
          <a:p>
            <a:pPr algn="just">
              <a:buFont typeface="+mj-lt"/>
              <a:buAutoNum type="arabicPeriod"/>
            </a:pPr>
            <a:endParaRPr lang="en-US" sz="800" dirty="0">
              <a:effectLst/>
            </a:endParaRPr>
          </a:p>
          <a:p>
            <a:pPr algn="just">
              <a:buFont typeface="+mj-lt"/>
              <a:buAutoNum type="arabicPeriod"/>
            </a:pPr>
            <a:endParaRPr lang="en-US" sz="800" dirty="0">
              <a:effectLst/>
            </a:endParaRPr>
          </a:p>
          <a:p>
            <a:pPr algn="just">
              <a:buFont typeface="+mj-lt"/>
              <a:buAutoNum type="arabicPeriod"/>
            </a:pPr>
            <a:endParaRPr lang="en-US" sz="800" dirty="0">
              <a:effectLst/>
            </a:endParaRPr>
          </a:p>
          <a:p>
            <a:pPr algn="just">
              <a:buFont typeface="+mj-lt"/>
              <a:buAutoNum type="arabicPeriod"/>
            </a:pPr>
            <a:endParaRPr lang="en-US" sz="800" dirty="0">
              <a:effectLst/>
            </a:endParaRPr>
          </a:p>
          <a:p>
            <a:pPr algn="just">
              <a:buFont typeface="+mj-lt"/>
              <a:buAutoNum type="arabicPeriod"/>
            </a:pPr>
            <a:endParaRPr lang="en-US" sz="800" dirty="0">
              <a:effectLst/>
            </a:endParaRPr>
          </a:p>
          <a:p>
            <a:pPr algn="just">
              <a:buFont typeface="+mj-lt"/>
              <a:buAutoNum type="arabicPeriod"/>
            </a:pPr>
            <a:endParaRPr lang="en-US" sz="900" dirty="0">
              <a:effectLst/>
            </a:endParaRPr>
          </a:p>
          <a:p>
            <a:pPr marL="0" indent="0" algn="just">
              <a:buNone/>
            </a:pPr>
            <a:endParaRPr lang="en-US" dirty="0"/>
          </a:p>
        </p:txBody>
      </p:sp>
      <p:sp>
        <p:nvSpPr>
          <p:cNvPr id="4" name="Slide Number Placeholder 3">
            <a:extLst>
              <a:ext uri="{FF2B5EF4-FFF2-40B4-BE49-F238E27FC236}">
                <a16:creationId xmlns:a16="http://schemas.microsoft.com/office/drawing/2014/main" id="{F17926BD-D277-4EE7-8D7D-6E469FED8C6A}"/>
              </a:ext>
            </a:extLst>
          </p:cNvPr>
          <p:cNvSpPr>
            <a:spLocks noGrp="1"/>
          </p:cNvSpPr>
          <p:nvPr>
            <p:ph type="sldNum" sz="quarter" idx="10"/>
          </p:nvPr>
        </p:nvSpPr>
        <p:spPr/>
        <p:txBody>
          <a:bodyPr/>
          <a:lstStyle/>
          <a:p>
            <a:pPr>
              <a:defRPr/>
            </a:pPr>
            <a:fld id="{EF611178-6C3A-F247-8731-699DBDA96700}" type="slidenum">
              <a:rPr lang="en-US" altLang="en-US" smtClean="0"/>
              <a:pPr>
                <a:defRPr/>
              </a:pPr>
              <a:t>26</a:t>
            </a:fld>
            <a:endParaRPr lang="en-US" altLang="en-US" dirty="0"/>
          </a:p>
        </p:txBody>
      </p:sp>
    </p:spTree>
    <p:extLst>
      <p:ext uri="{BB962C8B-B14F-4D97-AF65-F5344CB8AC3E}">
        <p14:creationId xmlns:p14="http://schemas.microsoft.com/office/powerpoint/2010/main" val="3938467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C9EE85-FB91-3844-82F0-985CBAC51633}"/>
              </a:ext>
            </a:extLst>
          </p:cNvPr>
          <p:cNvSpPr>
            <a:spLocks noGrp="1"/>
          </p:cNvSpPr>
          <p:nvPr>
            <p:ph type="title"/>
          </p:nvPr>
        </p:nvSpPr>
        <p:spPr>
          <a:xfrm>
            <a:off x="-100706" y="4169191"/>
            <a:ext cx="9182851" cy="974309"/>
          </a:xfrm>
          <a:effectLst>
            <a:outerShdw blurRad="50800" dist="38100" dir="2700000" algn="tl" rotWithShape="0">
              <a:prstClr val="black">
                <a:alpha val="40000"/>
              </a:prstClr>
            </a:outerShdw>
          </a:effectLst>
        </p:spPr>
        <p:txBody>
          <a:bodyPr/>
          <a:lstStyle/>
          <a:p>
            <a:r>
              <a:rPr lang="en-US" dirty="0"/>
              <a:t>Thank you!</a:t>
            </a:r>
          </a:p>
        </p:txBody>
      </p:sp>
      <p:sp>
        <p:nvSpPr>
          <p:cNvPr id="5" name="Slide Number Placeholder 4">
            <a:extLst>
              <a:ext uri="{FF2B5EF4-FFF2-40B4-BE49-F238E27FC236}">
                <a16:creationId xmlns:a16="http://schemas.microsoft.com/office/drawing/2014/main" id="{34B35D71-EDCC-7145-B95C-6D6BEB16EAE8}"/>
              </a:ext>
            </a:extLst>
          </p:cNvPr>
          <p:cNvSpPr>
            <a:spLocks noGrp="1"/>
          </p:cNvSpPr>
          <p:nvPr>
            <p:ph type="sldNum" sz="quarter" idx="4294967295"/>
          </p:nvPr>
        </p:nvSpPr>
        <p:spPr>
          <a:xfrm>
            <a:off x="8551863" y="-30163"/>
            <a:ext cx="592137" cy="274638"/>
          </a:xfrm>
        </p:spPr>
        <p:txBody>
          <a:bodyPr/>
          <a:lstStyle/>
          <a:p>
            <a:pPr>
              <a:defRPr/>
            </a:pPr>
            <a:fld id="{3DBEFFC9-7588-9E46-A8CC-C2BF237A9622}" type="slidenum">
              <a:rPr lang="en-US" altLang="en-US" smtClean="0"/>
              <a:pPr>
                <a:defRPr/>
              </a:pPr>
              <a:t>27</a:t>
            </a:fld>
            <a:endParaRPr lang="en-US" altLang="en-US" dirty="0"/>
          </a:p>
        </p:txBody>
      </p:sp>
      <p:sp>
        <p:nvSpPr>
          <p:cNvPr id="4" name="Title 5">
            <a:extLst>
              <a:ext uri="{FF2B5EF4-FFF2-40B4-BE49-F238E27FC236}">
                <a16:creationId xmlns:a16="http://schemas.microsoft.com/office/drawing/2014/main" id="{D5824817-8970-4015-BED8-ECB3F01CADF0}"/>
              </a:ext>
            </a:extLst>
          </p:cNvPr>
          <p:cNvSpPr txBox="1">
            <a:spLocks/>
          </p:cNvSpPr>
          <p:nvPr/>
        </p:nvSpPr>
        <p:spPr bwMode="auto">
          <a:xfrm>
            <a:off x="-19426" y="2084595"/>
            <a:ext cx="9182851" cy="97430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189" rtl="0" eaLnBrk="0" fontAlgn="base" hangingPunct="0">
              <a:spcBef>
                <a:spcPct val="0"/>
              </a:spcBef>
              <a:spcAft>
                <a:spcPct val="0"/>
              </a:spcAft>
              <a:defRPr sz="3600" b="1" kern="1200">
                <a:solidFill>
                  <a:schemeClr val="bg1"/>
                </a:solidFill>
                <a:latin typeface="+mj-lt"/>
                <a:ea typeface="ＭＳ Ｐゴシック" charset="-128"/>
                <a:cs typeface="ＭＳ Ｐゴシック" charset="-128"/>
              </a:defRPr>
            </a:lvl1pPr>
            <a:lvl2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2pPr>
            <a:lvl3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3pPr>
            <a:lvl4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4pPr>
            <a:lvl5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5pPr>
            <a:lvl6pPr marL="457189" algn="l" defTabSz="457189" rtl="0" eaLnBrk="1" fontAlgn="base" hangingPunct="1">
              <a:spcBef>
                <a:spcPct val="0"/>
              </a:spcBef>
              <a:spcAft>
                <a:spcPct val="0"/>
              </a:spcAft>
              <a:defRPr sz="2800">
                <a:solidFill>
                  <a:schemeClr val="tx1"/>
                </a:solidFill>
                <a:latin typeface="Arial" charset="0"/>
                <a:ea typeface="ＭＳ Ｐゴシック" charset="-128"/>
              </a:defRPr>
            </a:lvl6pPr>
            <a:lvl7pPr marL="914377" algn="l" defTabSz="457189" rtl="0" eaLnBrk="1" fontAlgn="base" hangingPunct="1">
              <a:spcBef>
                <a:spcPct val="0"/>
              </a:spcBef>
              <a:spcAft>
                <a:spcPct val="0"/>
              </a:spcAft>
              <a:defRPr sz="2800">
                <a:solidFill>
                  <a:schemeClr val="tx1"/>
                </a:solidFill>
                <a:latin typeface="Arial" charset="0"/>
                <a:ea typeface="ＭＳ Ｐゴシック" charset="-128"/>
              </a:defRPr>
            </a:lvl7pPr>
            <a:lvl8pPr marL="1371566" algn="l" defTabSz="457189" rtl="0" eaLnBrk="1" fontAlgn="base" hangingPunct="1">
              <a:spcBef>
                <a:spcPct val="0"/>
              </a:spcBef>
              <a:spcAft>
                <a:spcPct val="0"/>
              </a:spcAft>
              <a:defRPr sz="2800">
                <a:solidFill>
                  <a:schemeClr val="tx1"/>
                </a:solidFill>
                <a:latin typeface="Arial" charset="0"/>
                <a:ea typeface="ＭＳ Ｐゴシック" charset="-128"/>
              </a:defRPr>
            </a:lvl8pPr>
            <a:lvl9pPr marL="1828754" algn="l" defTabSz="457189" rtl="0" eaLnBrk="1" fontAlgn="base" hangingPunct="1">
              <a:spcBef>
                <a:spcPct val="0"/>
              </a:spcBef>
              <a:spcAft>
                <a:spcPct val="0"/>
              </a:spcAft>
              <a:defRPr sz="2800">
                <a:solidFill>
                  <a:schemeClr val="tx1"/>
                </a:solidFill>
                <a:latin typeface="Arial" charset="0"/>
                <a:ea typeface="ＭＳ Ｐゴシック" charset="-128"/>
              </a:defRPr>
            </a:lvl9pPr>
          </a:lstStyle>
          <a:p>
            <a:r>
              <a:rPr lang="en-US" dirty="0"/>
              <a:t>Open for Q&amp;A</a:t>
            </a:r>
          </a:p>
        </p:txBody>
      </p:sp>
      <p:sp>
        <p:nvSpPr>
          <p:cNvPr id="2" name="TextBox 1">
            <a:extLst>
              <a:ext uri="{FF2B5EF4-FFF2-40B4-BE49-F238E27FC236}">
                <a16:creationId xmlns:a16="http://schemas.microsoft.com/office/drawing/2014/main" id="{AC2877DE-A9B2-437C-A965-77AD680DE52D}"/>
              </a:ext>
            </a:extLst>
          </p:cNvPr>
          <p:cNvSpPr txBox="1"/>
          <p:nvPr/>
        </p:nvSpPr>
        <p:spPr>
          <a:xfrm>
            <a:off x="128985" y="3170369"/>
            <a:ext cx="3509294" cy="646331"/>
          </a:xfrm>
          <a:prstGeom prst="rect">
            <a:avLst/>
          </a:prstGeom>
          <a:noFill/>
        </p:spPr>
        <p:txBody>
          <a:bodyPr wrap="none" rtlCol="0">
            <a:spAutoFit/>
          </a:bodyPr>
          <a:lstStyle/>
          <a:p>
            <a:r>
              <a:rPr lang="en-US" u="sng" dirty="0">
                <a:solidFill>
                  <a:schemeClr val="accent1">
                    <a:lumMod val="40000"/>
                    <a:lumOff val="60000"/>
                  </a:schemeClr>
                </a:solidFill>
                <a:hlinkClick r:id="rId2">
                  <a:extLst>
                    <a:ext uri="{A12FA001-AC4F-418D-AE19-62706E023703}">
                      <ahyp:hlinkClr xmlns:ahyp="http://schemas.microsoft.com/office/drawing/2018/hyperlinkcolor" val="tx"/>
                    </a:ext>
                  </a:extLst>
                </a:hlinkClick>
              </a:rPr>
              <a:t>Ashu.Sharma@watchguard.com</a:t>
            </a:r>
            <a:endParaRPr lang="en-US" u="sng" dirty="0">
              <a:solidFill>
                <a:schemeClr val="accent1">
                  <a:lumMod val="40000"/>
                  <a:lumOff val="60000"/>
                </a:schemeClr>
              </a:solidFill>
            </a:endParaRPr>
          </a:p>
          <a:p>
            <a:r>
              <a:rPr lang="en-US" u="sng" dirty="0">
                <a:solidFill>
                  <a:schemeClr val="accent1">
                    <a:lumMod val="40000"/>
                    <a:lumOff val="60000"/>
                  </a:schemeClr>
                </a:solidFill>
              </a:rPr>
              <a:t>Ryan.Estes@watchguard.com</a:t>
            </a:r>
          </a:p>
        </p:txBody>
      </p:sp>
    </p:spTree>
    <p:extLst>
      <p:ext uri="{BB962C8B-B14F-4D97-AF65-F5344CB8AC3E}">
        <p14:creationId xmlns:p14="http://schemas.microsoft.com/office/powerpoint/2010/main" val="3672382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46B04-C88A-4435-AF96-31E121451CC9}"/>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E3A05CA4-6E69-480B-BB8D-1FBDD19B7926}"/>
              </a:ext>
            </a:extLst>
          </p:cNvPr>
          <p:cNvSpPr>
            <a:spLocks noGrp="1"/>
          </p:cNvSpPr>
          <p:nvPr>
            <p:ph idx="1"/>
          </p:nvPr>
        </p:nvSpPr>
        <p:spPr>
          <a:xfrm>
            <a:off x="108373" y="769351"/>
            <a:ext cx="9011815" cy="4168169"/>
          </a:xfrm>
        </p:spPr>
        <p:txBody>
          <a:bodyPr/>
          <a:lstStyle/>
          <a:p>
            <a:pPr marL="0" marR="0" indent="0">
              <a:lnSpc>
                <a:spcPct val="107000"/>
              </a:lnSpc>
              <a:spcBef>
                <a:spcPts val="1200"/>
              </a:spcBef>
              <a:spcAft>
                <a:spcPts val="1200"/>
              </a:spcAft>
              <a:buNone/>
            </a:pPr>
            <a:r>
              <a:rPr lang="en-US" sz="800" b="1" dirty="0">
                <a:solidFill>
                  <a:srgbClr val="000000"/>
                </a:solidFill>
                <a:effectLst/>
                <a:latin typeface="Times New Roman" panose="02020603050405020304" pitchFamily="18" charset="0"/>
                <a:ea typeface="Times New Roman" panose="02020603050405020304" pitchFamily="18" charset="0"/>
              </a:rPr>
              <a:t>1-12-2022 – </a:t>
            </a:r>
            <a:r>
              <a:rPr lang="en-US" sz="800" b="1" dirty="0" err="1">
                <a:solidFill>
                  <a:srgbClr val="000000"/>
                </a:solidFill>
                <a:effectLst/>
                <a:latin typeface="Times New Roman" panose="02020603050405020304" pitchFamily="18" charset="0"/>
                <a:ea typeface="Times New Roman" panose="02020603050405020304" pitchFamily="18" charset="0"/>
              </a:rPr>
              <a:t>WhisperGate</a:t>
            </a:r>
            <a:r>
              <a:rPr lang="en-US" sz="800" b="1" dirty="0">
                <a:solidFill>
                  <a:srgbClr val="000000"/>
                </a:solidFill>
                <a:effectLst/>
                <a:latin typeface="Times New Roman" panose="02020603050405020304" pitchFamily="18" charset="0"/>
                <a:ea typeface="Times New Roman" panose="02020603050405020304" pitchFamily="18" charset="0"/>
              </a:rPr>
              <a:t> / </a:t>
            </a:r>
            <a:r>
              <a:rPr lang="en-US" sz="800" b="1" dirty="0" err="1">
                <a:solidFill>
                  <a:srgbClr val="000000"/>
                </a:solidFill>
                <a:effectLst/>
                <a:latin typeface="Times New Roman" panose="02020603050405020304" pitchFamily="18" charset="0"/>
                <a:ea typeface="Times New Roman" panose="02020603050405020304" pitchFamily="18" charset="0"/>
              </a:rPr>
              <a:t>Whisperkill</a:t>
            </a:r>
            <a:r>
              <a:rPr lang="en-US" sz="800" b="1" dirty="0">
                <a:solidFill>
                  <a:srgbClr val="000000"/>
                </a:solidFill>
                <a:effectLst/>
                <a:latin typeface="Times New Roman" panose="02020603050405020304" pitchFamily="18" charset="0"/>
                <a:ea typeface="Times New Roman" panose="02020603050405020304" pitchFamily="18" charset="0"/>
              </a:rPr>
              <a:t> By</a:t>
            </a:r>
            <a:r>
              <a:rPr lang="en-US" sz="800" dirty="0">
                <a:solidFill>
                  <a:srgbClr val="000000"/>
                </a:solidFill>
                <a:effectLst/>
                <a:latin typeface="Times New Roman" panose="02020603050405020304" pitchFamily="18" charset="0"/>
                <a:ea typeface="Times New Roman" panose="02020603050405020304" pitchFamily="18" charset="0"/>
              </a:rPr>
              <a:t>: Russia</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Victim</a:t>
            </a:r>
            <a:r>
              <a:rPr lang="en-US" sz="800" dirty="0">
                <a:solidFill>
                  <a:srgbClr val="000000"/>
                </a:solidFill>
                <a:effectLst/>
                <a:latin typeface="Times New Roman" panose="02020603050405020304" pitchFamily="18" charset="0"/>
                <a:ea typeface="Times New Roman" panose="02020603050405020304" pitchFamily="18" charset="0"/>
              </a:rPr>
              <a:t>: Ukraine</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Type</a:t>
            </a:r>
            <a:r>
              <a:rPr lang="en-US" sz="800" dirty="0">
                <a:solidFill>
                  <a:srgbClr val="000000"/>
                </a:solidFill>
                <a:effectLst/>
                <a:latin typeface="Times New Roman" panose="02020603050405020304" pitchFamily="18" charset="0"/>
                <a:ea typeface="Times New Roman" panose="02020603050405020304" pitchFamily="18" charset="0"/>
              </a:rPr>
              <a:t>: Wiper</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Targets</a:t>
            </a:r>
            <a:r>
              <a:rPr lang="en-US" sz="800" dirty="0">
                <a:solidFill>
                  <a:srgbClr val="000000"/>
                </a:solidFill>
                <a:effectLst/>
                <a:latin typeface="Times New Roman" panose="02020603050405020304" pitchFamily="18" charset="0"/>
                <a:ea typeface="Times New Roman" panose="02020603050405020304" pitchFamily="18" charset="0"/>
              </a:rPr>
              <a:t>: Government, ICT, and non-profits</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Purpose:</a:t>
            </a:r>
            <a:r>
              <a:rPr lang="en-US" sz="800" dirty="0">
                <a:solidFill>
                  <a:srgbClr val="000000"/>
                </a:solidFill>
                <a:effectLst/>
                <a:latin typeface="Times New Roman" panose="02020603050405020304" pitchFamily="18" charset="0"/>
                <a:ea typeface="Times New Roman" panose="02020603050405020304" pitchFamily="18" charset="0"/>
              </a:rPr>
              <a:t> Destruction</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Impact</a:t>
            </a:r>
            <a:r>
              <a:rPr lang="en-US" sz="800" dirty="0">
                <a:solidFill>
                  <a:srgbClr val="000000"/>
                </a:solidFill>
                <a:effectLst/>
                <a:latin typeface="Times New Roman" panose="02020603050405020304" pitchFamily="18" charset="0"/>
                <a:ea typeface="Times New Roman" panose="02020603050405020304" pitchFamily="18" charset="0"/>
              </a:rPr>
              <a:t>: </a:t>
            </a:r>
            <a:r>
              <a:rPr lang="en-US" sz="800" dirty="0" err="1">
                <a:solidFill>
                  <a:srgbClr val="000000"/>
                </a:solidFill>
                <a:effectLst/>
                <a:latin typeface="Times New Roman" panose="02020603050405020304" pitchFamily="18" charset="0"/>
                <a:ea typeface="Times New Roman" panose="02020603050405020304" pitchFamily="18" charset="0"/>
              </a:rPr>
              <a:t>WhisperGate</a:t>
            </a:r>
            <a:r>
              <a:rPr lang="en-US" sz="800" dirty="0">
                <a:solidFill>
                  <a:srgbClr val="000000"/>
                </a:solidFill>
                <a:effectLst/>
                <a:latin typeface="Times New Roman" panose="02020603050405020304" pitchFamily="18" charset="0"/>
                <a:ea typeface="Times New Roman" panose="02020603050405020304" pitchFamily="18" charset="0"/>
              </a:rPr>
              <a:t> wiper was found on some of the IT company's systems and had overwritten the master boot records on those machines. The company took the systems down to rebuild from scratch.</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Confidence</a:t>
            </a:r>
            <a:r>
              <a:rPr lang="en-US" sz="800" dirty="0">
                <a:solidFill>
                  <a:srgbClr val="000000"/>
                </a:solidFill>
                <a:effectLst/>
                <a:latin typeface="Times New Roman" panose="02020603050405020304" pitchFamily="18" charset="0"/>
                <a:ea typeface="Times New Roman" panose="02020603050405020304" pitchFamily="18" charset="0"/>
              </a:rPr>
              <a:t>: Probable</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Threat</a:t>
            </a:r>
            <a:r>
              <a:rPr lang="en-US" sz="800" dirty="0">
                <a:solidFill>
                  <a:srgbClr val="000000"/>
                </a:solidFill>
                <a:effectLst/>
                <a:latin typeface="Times New Roman" panose="02020603050405020304" pitchFamily="18" charset="0"/>
                <a:ea typeface="Times New Roman" panose="02020603050405020304" pitchFamily="18" charset="0"/>
              </a:rPr>
              <a:t> </a:t>
            </a:r>
            <a:r>
              <a:rPr lang="en-US" sz="800" b="1" dirty="0">
                <a:solidFill>
                  <a:srgbClr val="000000"/>
                </a:solidFill>
                <a:effectLst/>
                <a:latin typeface="Times New Roman" panose="02020603050405020304" pitchFamily="18" charset="0"/>
                <a:ea typeface="Times New Roman" panose="02020603050405020304" pitchFamily="18" charset="0"/>
              </a:rPr>
              <a:t>Actor</a:t>
            </a:r>
            <a:r>
              <a:rPr lang="en-US" sz="800" dirty="0">
                <a:solidFill>
                  <a:srgbClr val="000000"/>
                </a:solidFill>
                <a:effectLst/>
                <a:latin typeface="Times New Roman" panose="02020603050405020304" pitchFamily="18" charset="0"/>
                <a:ea typeface="Times New Roman" panose="02020603050405020304" pitchFamily="18" charset="0"/>
              </a:rPr>
              <a:t>: Dev-0586</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References</a:t>
            </a:r>
            <a:r>
              <a:rPr lang="en-US" sz="800" dirty="0">
                <a:solidFill>
                  <a:srgbClr val="000000"/>
                </a:solidFill>
                <a:effectLst/>
                <a:latin typeface="Times New Roman" panose="02020603050405020304" pitchFamily="18" charset="0"/>
                <a:ea typeface="Times New Roman" panose="02020603050405020304" pitchFamily="18" charset="0"/>
              </a:rPr>
              <a:t>:</a:t>
            </a:r>
            <a:r>
              <a:rPr lang="en-US" sz="800" u="sng" dirty="0">
                <a:solidFill>
                  <a:srgbClr val="000000"/>
                </a:solidFill>
                <a:effectLst/>
                <a:latin typeface="Times New Roman" panose="02020603050405020304" pitchFamily="18" charset="0"/>
                <a:ea typeface="Times New Roman" panose="02020603050405020304" pitchFamily="18" charset="0"/>
                <a:hlinkClick r:id="rId2"/>
              </a:rPr>
              <a:t> </a:t>
            </a:r>
            <a:r>
              <a:rPr lang="en-US" sz="800" u="sng" dirty="0">
                <a:solidFill>
                  <a:srgbClr val="1155CC"/>
                </a:solidFill>
                <a:effectLst/>
                <a:latin typeface="Times New Roman" panose="02020603050405020304" pitchFamily="18" charset="0"/>
                <a:ea typeface="Times New Roman" panose="02020603050405020304" pitchFamily="18" charset="0"/>
                <a:hlinkClick r:id="rId2"/>
              </a:rPr>
              <a:t>Recorded Future</a:t>
            </a:r>
            <a:r>
              <a:rPr lang="en-US" sz="800" dirty="0">
                <a:solidFill>
                  <a:srgbClr val="000000"/>
                </a:solidFill>
                <a:effectLst/>
                <a:latin typeface="Times New Roman" panose="02020603050405020304" pitchFamily="18" charset="0"/>
                <a:ea typeface="Times New Roman" panose="02020603050405020304" pitchFamily="18" charset="0"/>
              </a:rPr>
              <a:t>,</a:t>
            </a:r>
            <a:r>
              <a:rPr lang="en-US" sz="800" u="sng" dirty="0">
                <a:solidFill>
                  <a:srgbClr val="000000"/>
                </a:solidFill>
                <a:effectLst/>
                <a:latin typeface="Times New Roman" panose="02020603050405020304" pitchFamily="18" charset="0"/>
                <a:ea typeface="Times New Roman" panose="02020603050405020304" pitchFamily="18" charset="0"/>
                <a:hlinkClick r:id="rId3"/>
              </a:rPr>
              <a:t> </a:t>
            </a:r>
            <a:r>
              <a:rPr lang="en-US" sz="800" u="sng" dirty="0">
                <a:solidFill>
                  <a:srgbClr val="1155CC"/>
                </a:solidFill>
                <a:effectLst/>
                <a:latin typeface="Times New Roman" panose="02020603050405020304" pitchFamily="18" charset="0"/>
                <a:ea typeface="Times New Roman" panose="02020603050405020304" pitchFamily="18" charset="0"/>
                <a:hlinkClick r:id="rId3"/>
              </a:rPr>
              <a:t>Zero Day</a:t>
            </a:r>
            <a:r>
              <a:rPr lang="en-US" sz="800" dirty="0">
                <a:solidFill>
                  <a:srgbClr val="000000"/>
                </a:solidFill>
                <a:effectLst/>
                <a:latin typeface="Times New Roman" panose="02020603050405020304" pitchFamily="18" charset="0"/>
                <a:ea typeface="Times New Roman" panose="02020603050405020304" pitchFamily="18" charset="0"/>
              </a:rPr>
              <a:t>,</a:t>
            </a:r>
            <a:r>
              <a:rPr lang="en-US" sz="800" u="sng" dirty="0">
                <a:solidFill>
                  <a:srgbClr val="000000"/>
                </a:solidFill>
                <a:effectLst/>
                <a:latin typeface="Times New Roman" panose="02020603050405020304" pitchFamily="18" charset="0"/>
                <a:ea typeface="Times New Roman" panose="02020603050405020304" pitchFamily="18" charset="0"/>
                <a:hlinkClick r:id="rId4"/>
              </a:rPr>
              <a:t> </a:t>
            </a:r>
            <a:r>
              <a:rPr lang="en-US" sz="800" u="sng" dirty="0">
                <a:solidFill>
                  <a:srgbClr val="1155CC"/>
                </a:solidFill>
                <a:effectLst/>
                <a:latin typeface="Times New Roman" panose="02020603050405020304" pitchFamily="18" charset="0"/>
                <a:ea typeface="Times New Roman" panose="02020603050405020304" pitchFamily="18" charset="0"/>
                <a:hlinkClick r:id="rId4"/>
              </a:rPr>
              <a:t>Microsoft</a:t>
            </a:r>
            <a:endParaRPr lang="en-US" sz="8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800" b="1" dirty="0">
                <a:solidFill>
                  <a:srgbClr val="000000"/>
                </a:solidFill>
                <a:effectLst/>
                <a:latin typeface="Times New Roman" panose="02020603050405020304" pitchFamily="18" charset="0"/>
                <a:ea typeface="Times New Roman" panose="02020603050405020304" pitchFamily="18" charset="0"/>
              </a:rPr>
              <a:t>1-13-2022 – </a:t>
            </a:r>
            <a:r>
              <a:rPr lang="en-US" sz="800" b="1" dirty="0" err="1">
                <a:solidFill>
                  <a:srgbClr val="000000"/>
                </a:solidFill>
                <a:effectLst/>
                <a:latin typeface="Times New Roman" panose="02020603050405020304" pitchFamily="18" charset="0"/>
                <a:ea typeface="Times New Roman" panose="02020603050405020304" pitchFamily="18" charset="0"/>
              </a:rPr>
              <a:t>WhisperGate</a:t>
            </a:r>
            <a:r>
              <a:rPr lang="en-US" sz="800" b="1" dirty="0">
                <a:solidFill>
                  <a:srgbClr val="000000"/>
                </a:solidFill>
                <a:effectLst/>
                <a:latin typeface="Times New Roman" panose="02020603050405020304" pitchFamily="18" charset="0"/>
                <a:ea typeface="Times New Roman" panose="02020603050405020304" pitchFamily="18" charset="0"/>
              </a:rPr>
              <a:t> / </a:t>
            </a:r>
            <a:r>
              <a:rPr lang="en-US" sz="800" b="1" dirty="0" err="1">
                <a:solidFill>
                  <a:srgbClr val="000000"/>
                </a:solidFill>
                <a:effectLst/>
                <a:latin typeface="Times New Roman" panose="02020603050405020304" pitchFamily="18" charset="0"/>
                <a:ea typeface="Times New Roman" panose="02020603050405020304" pitchFamily="18" charset="0"/>
              </a:rPr>
              <a:t>Whisperkill</a:t>
            </a:r>
            <a:r>
              <a:rPr lang="en-US" sz="800" b="1" dirty="0">
                <a:solidFill>
                  <a:srgbClr val="000000"/>
                </a:solidFill>
                <a:effectLst/>
                <a:latin typeface="Times New Roman" panose="02020603050405020304" pitchFamily="18" charset="0"/>
                <a:ea typeface="Times New Roman" panose="02020603050405020304" pitchFamily="18" charset="0"/>
              </a:rPr>
              <a:t> By</a:t>
            </a:r>
            <a:r>
              <a:rPr lang="en-US" sz="800" dirty="0">
                <a:solidFill>
                  <a:srgbClr val="000000"/>
                </a:solidFill>
                <a:effectLst/>
                <a:latin typeface="Times New Roman" panose="02020603050405020304" pitchFamily="18" charset="0"/>
                <a:ea typeface="Times New Roman" panose="02020603050405020304" pitchFamily="18" charset="0"/>
              </a:rPr>
              <a:t>: Russia</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Victim</a:t>
            </a:r>
            <a:r>
              <a:rPr lang="en-US" sz="800" dirty="0">
                <a:solidFill>
                  <a:srgbClr val="000000"/>
                </a:solidFill>
                <a:effectLst/>
                <a:latin typeface="Times New Roman" panose="02020603050405020304" pitchFamily="18" charset="0"/>
                <a:ea typeface="Times New Roman" panose="02020603050405020304" pitchFamily="18" charset="0"/>
              </a:rPr>
              <a:t>: Ukraine</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Type</a:t>
            </a:r>
            <a:r>
              <a:rPr lang="en-US" sz="800" dirty="0">
                <a:solidFill>
                  <a:srgbClr val="000000"/>
                </a:solidFill>
                <a:effectLst/>
                <a:latin typeface="Times New Roman" panose="02020603050405020304" pitchFamily="18" charset="0"/>
                <a:ea typeface="Times New Roman" panose="02020603050405020304" pitchFamily="18" charset="0"/>
              </a:rPr>
              <a:t>: Defacement</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Targets</a:t>
            </a:r>
            <a:r>
              <a:rPr lang="en-US" sz="800" dirty="0">
                <a:solidFill>
                  <a:srgbClr val="000000"/>
                </a:solidFill>
                <a:effectLst/>
                <a:latin typeface="Times New Roman" panose="02020603050405020304" pitchFamily="18" charset="0"/>
                <a:ea typeface="Times New Roman" panose="02020603050405020304" pitchFamily="18" charset="0"/>
              </a:rPr>
              <a:t>: ICT</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Purpose:</a:t>
            </a:r>
            <a:r>
              <a:rPr lang="en-US" sz="800" dirty="0">
                <a:solidFill>
                  <a:srgbClr val="000000"/>
                </a:solidFill>
                <a:effectLst/>
                <a:latin typeface="Times New Roman" panose="02020603050405020304" pitchFamily="18" charset="0"/>
                <a:ea typeface="Times New Roman" panose="02020603050405020304" pitchFamily="18" charset="0"/>
              </a:rPr>
              <a:t> Disruption</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Impact</a:t>
            </a:r>
            <a:r>
              <a:rPr lang="en-US" sz="800" dirty="0">
                <a:solidFill>
                  <a:srgbClr val="000000"/>
                </a:solidFill>
                <a:effectLst/>
                <a:latin typeface="Times New Roman" panose="02020603050405020304" pitchFamily="18" charset="0"/>
                <a:ea typeface="Times New Roman" panose="02020603050405020304" pitchFamily="18" charset="0"/>
              </a:rPr>
              <a:t>: On January 14, 2022, Orthodox New Year, over 70 Ukrainian government websites were defaced with political imagery and a statement in Russian, Ukrainian, and Polish before going down temporarily. Most sites were restored within hours. The attack crippled much of the government’s public-facing digital infrastructure, including the most widely used site for handling government services online, </a:t>
            </a:r>
            <a:r>
              <a:rPr lang="en-US" sz="800" dirty="0" err="1">
                <a:solidFill>
                  <a:srgbClr val="000000"/>
                </a:solidFill>
                <a:effectLst/>
                <a:latin typeface="Times New Roman" panose="02020603050405020304" pitchFamily="18" charset="0"/>
                <a:ea typeface="Times New Roman" panose="02020603050405020304" pitchFamily="18" charset="0"/>
              </a:rPr>
              <a:t>Diia</a:t>
            </a:r>
            <a:r>
              <a:rPr lang="en-US" sz="800" dirty="0">
                <a:solidFill>
                  <a:srgbClr val="000000"/>
                </a:solidFill>
                <a:effectLst/>
                <a:latin typeface="Times New Roman" panose="02020603050405020304" pitchFamily="18" charset="0"/>
                <a:ea typeface="Times New Roman" panose="02020603050405020304" pitchFamily="18" charset="0"/>
              </a:rPr>
              <a:t>. </a:t>
            </a:r>
            <a:r>
              <a:rPr lang="en-US" sz="800" dirty="0" err="1">
                <a:solidFill>
                  <a:srgbClr val="000000"/>
                </a:solidFill>
                <a:effectLst/>
                <a:latin typeface="Times New Roman" panose="02020603050405020304" pitchFamily="18" charset="0"/>
                <a:ea typeface="Times New Roman" panose="02020603050405020304" pitchFamily="18" charset="0"/>
              </a:rPr>
              <a:t>Diia</a:t>
            </a:r>
            <a:r>
              <a:rPr lang="en-US" sz="800" dirty="0">
                <a:solidFill>
                  <a:srgbClr val="000000"/>
                </a:solidFill>
                <a:effectLst/>
                <a:latin typeface="Times New Roman" panose="02020603050405020304" pitchFamily="18" charset="0"/>
                <a:ea typeface="Times New Roman" panose="02020603050405020304" pitchFamily="18" charset="0"/>
              </a:rPr>
              <a:t> also has a role in Ukraine’s coronavirus response and in encouraging vaccination. It also crippled the sites of the Cabinet of Ministers and the ministries of energy, sports, agriculture, veterans’ affairs, and ecology. The Ukrainian company </a:t>
            </a:r>
            <a:r>
              <a:rPr lang="en-US" sz="800" dirty="0" err="1">
                <a:solidFill>
                  <a:srgbClr val="000000"/>
                </a:solidFill>
                <a:effectLst/>
                <a:latin typeface="Times New Roman" panose="02020603050405020304" pitchFamily="18" charset="0"/>
                <a:ea typeface="Times New Roman" panose="02020603050405020304" pitchFamily="18" charset="0"/>
              </a:rPr>
              <a:t>Kitsoft</a:t>
            </a:r>
            <a:r>
              <a:rPr lang="en-US" sz="800" dirty="0">
                <a:solidFill>
                  <a:srgbClr val="000000"/>
                </a:solidFill>
                <a:effectLst/>
                <a:latin typeface="Times New Roman" panose="02020603050405020304" pitchFamily="18" charset="0"/>
                <a:ea typeface="Times New Roman" panose="02020603050405020304" pitchFamily="18" charset="0"/>
              </a:rPr>
              <a:t> also confirmed that it found the </a:t>
            </a:r>
            <a:r>
              <a:rPr lang="en-US" sz="800" dirty="0" err="1">
                <a:solidFill>
                  <a:srgbClr val="000000"/>
                </a:solidFill>
                <a:effectLst/>
                <a:latin typeface="Times New Roman" panose="02020603050405020304" pitchFamily="18" charset="0"/>
                <a:ea typeface="Times New Roman" panose="02020603050405020304" pitchFamily="18" charset="0"/>
              </a:rPr>
              <a:t>WhisperGate</a:t>
            </a:r>
            <a:r>
              <a:rPr lang="en-US" sz="800" dirty="0">
                <a:solidFill>
                  <a:srgbClr val="000000"/>
                </a:solidFill>
                <a:effectLst/>
                <a:latin typeface="Times New Roman" panose="02020603050405020304" pitchFamily="18" charset="0"/>
                <a:ea typeface="Times New Roman" panose="02020603050405020304" pitchFamily="18" charset="0"/>
              </a:rPr>
              <a:t> malware on some of its systems. At least 50 of the 70 sites targeted for defacement were developed and maintained by </a:t>
            </a:r>
            <a:r>
              <a:rPr lang="en-US" sz="800" dirty="0" err="1">
                <a:solidFill>
                  <a:srgbClr val="000000"/>
                </a:solidFill>
                <a:effectLst/>
                <a:latin typeface="Times New Roman" panose="02020603050405020304" pitchFamily="18" charset="0"/>
                <a:ea typeface="Times New Roman" panose="02020603050405020304" pitchFamily="18" charset="0"/>
              </a:rPr>
              <a:t>Kitsoft</a:t>
            </a:r>
            <a:r>
              <a:rPr lang="en-US" sz="800" dirty="0">
                <a:solidFill>
                  <a:srgbClr val="000000"/>
                </a:solidFill>
                <a:effectLst/>
                <a:latin typeface="Times New Roman" panose="02020603050405020304" pitchFamily="18" charset="0"/>
                <a:ea typeface="Times New Roman" panose="02020603050405020304" pitchFamily="18" charset="0"/>
              </a:rPr>
              <a:t>. </a:t>
            </a:r>
            <a:r>
              <a:rPr lang="en-US" sz="800" dirty="0" err="1">
                <a:solidFill>
                  <a:srgbClr val="000000"/>
                </a:solidFill>
                <a:effectLst/>
                <a:latin typeface="Times New Roman" panose="02020603050405020304" pitchFamily="18" charset="0"/>
                <a:ea typeface="Times New Roman" panose="02020603050405020304" pitchFamily="18" charset="0"/>
              </a:rPr>
              <a:t>Kitsoft</a:t>
            </a:r>
            <a:r>
              <a:rPr lang="en-US" sz="800" dirty="0">
                <a:solidFill>
                  <a:srgbClr val="000000"/>
                </a:solidFill>
                <a:effectLst/>
                <a:latin typeface="Times New Roman" panose="02020603050405020304" pitchFamily="18" charset="0"/>
                <a:ea typeface="Times New Roman" panose="02020603050405020304" pitchFamily="18" charset="0"/>
              </a:rPr>
              <a:t> was compromised, which allowed the hackers to gain access to </a:t>
            </a:r>
            <a:r>
              <a:rPr lang="en-US" sz="800" dirty="0" err="1">
                <a:solidFill>
                  <a:srgbClr val="000000"/>
                </a:solidFill>
                <a:effectLst/>
                <a:latin typeface="Times New Roman" panose="02020603050405020304" pitchFamily="18" charset="0"/>
                <a:ea typeface="Times New Roman" panose="02020603050405020304" pitchFamily="18" charset="0"/>
              </a:rPr>
              <a:t>Kitsoft’s</a:t>
            </a:r>
            <a:r>
              <a:rPr lang="en-US" sz="800" dirty="0">
                <a:solidFill>
                  <a:srgbClr val="000000"/>
                </a:solidFill>
                <a:effectLst/>
                <a:latin typeface="Times New Roman" panose="02020603050405020304" pitchFamily="18" charset="0"/>
                <a:ea typeface="Times New Roman" panose="02020603050405020304" pitchFamily="18" charset="0"/>
              </a:rPr>
              <a:t> administrator panel and use the company’s credentials to deface customer websites. The purpose of such attacks is reportedly: to destabilize the internal situation in the country. - to spread chaos and despair in society.</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Confidence</a:t>
            </a:r>
            <a:r>
              <a:rPr lang="en-US" sz="800" dirty="0">
                <a:solidFill>
                  <a:srgbClr val="000000"/>
                </a:solidFill>
                <a:effectLst/>
                <a:latin typeface="Times New Roman" panose="02020603050405020304" pitchFamily="18" charset="0"/>
                <a:ea typeface="Times New Roman" panose="02020603050405020304" pitchFamily="18" charset="0"/>
              </a:rPr>
              <a:t>: Confirmed</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Threat</a:t>
            </a:r>
            <a:r>
              <a:rPr lang="en-US" sz="800" dirty="0">
                <a:solidFill>
                  <a:srgbClr val="000000"/>
                </a:solidFill>
                <a:effectLst/>
                <a:latin typeface="Times New Roman" panose="02020603050405020304" pitchFamily="18" charset="0"/>
                <a:ea typeface="Times New Roman" panose="02020603050405020304" pitchFamily="18" charset="0"/>
              </a:rPr>
              <a:t> </a:t>
            </a:r>
            <a:r>
              <a:rPr lang="en-US" sz="800" b="1" dirty="0">
                <a:solidFill>
                  <a:srgbClr val="000000"/>
                </a:solidFill>
                <a:effectLst/>
                <a:latin typeface="Times New Roman" panose="02020603050405020304" pitchFamily="18" charset="0"/>
                <a:ea typeface="Times New Roman" panose="02020603050405020304" pitchFamily="18" charset="0"/>
              </a:rPr>
              <a:t>Actor</a:t>
            </a:r>
            <a:r>
              <a:rPr lang="en-US" sz="800" dirty="0">
                <a:solidFill>
                  <a:srgbClr val="000000"/>
                </a:solidFill>
                <a:effectLst/>
                <a:latin typeface="Times New Roman" panose="02020603050405020304" pitchFamily="18" charset="0"/>
                <a:ea typeface="Times New Roman" panose="02020603050405020304" pitchFamily="18" charset="0"/>
              </a:rPr>
              <a:t>: UNC1151</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References</a:t>
            </a:r>
            <a:r>
              <a:rPr lang="en-US" sz="800" dirty="0">
                <a:solidFill>
                  <a:srgbClr val="000000"/>
                </a:solidFill>
                <a:effectLst/>
                <a:latin typeface="Times New Roman" panose="02020603050405020304" pitchFamily="18" charset="0"/>
                <a:ea typeface="Times New Roman" panose="02020603050405020304" pitchFamily="18" charset="0"/>
              </a:rPr>
              <a:t>:</a:t>
            </a:r>
            <a:r>
              <a:rPr lang="en-US" sz="800" u="sng" dirty="0">
                <a:solidFill>
                  <a:srgbClr val="1155CC"/>
                </a:solidFill>
                <a:effectLst/>
                <a:latin typeface="Times New Roman" panose="02020603050405020304" pitchFamily="18" charset="0"/>
                <a:ea typeface="Times New Roman" panose="02020603050405020304" pitchFamily="18" charset="0"/>
                <a:hlinkClick r:id="rId2"/>
              </a:rPr>
              <a:t> </a:t>
            </a:r>
            <a:r>
              <a:rPr lang="en-US" sz="800" u="sng" dirty="0">
                <a:solidFill>
                  <a:srgbClr val="1155CC"/>
                </a:solidFill>
                <a:effectLst/>
                <a:latin typeface="Times New Roman" panose="02020603050405020304" pitchFamily="18" charset="0"/>
                <a:ea typeface="Times New Roman" panose="02020603050405020304" pitchFamily="18" charset="0"/>
                <a:hlinkClick r:id="rId5"/>
              </a:rPr>
              <a:t>Ukraine Center for Strategic Communications</a:t>
            </a:r>
            <a:r>
              <a:rPr lang="en-US" sz="800" u="sng" dirty="0">
                <a:solidFill>
                  <a:srgbClr val="1155CC"/>
                </a:solidFill>
                <a:effectLst/>
                <a:latin typeface="Times New Roman" panose="02020603050405020304" pitchFamily="18" charset="0"/>
                <a:ea typeface="Times New Roman" panose="02020603050405020304" pitchFamily="18" charset="0"/>
              </a:rPr>
              <a:t>, </a:t>
            </a:r>
            <a:r>
              <a:rPr lang="en-US" sz="800" u="sng" dirty="0">
                <a:solidFill>
                  <a:srgbClr val="1155CC"/>
                </a:solidFill>
                <a:effectLst/>
                <a:latin typeface="Times New Roman" panose="02020603050405020304" pitchFamily="18" charset="0"/>
                <a:ea typeface="Times New Roman" panose="02020603050405020304" pitchFamily="18" charset="0"/>
                <a:hlinkClick r:id="rId6"/>
              </a:rPr>
              <a:t>New York Times</a:t>
            </a:r>
            <a:r>
              <a:rPr lang="en-US" sz="800" u="sng" dirty="0">
                <a:solidFill>
                  <a:srgbClr val="1155CC"/>
                </a:solidFill>
                <a:effectLst/>
                <a:latin typeface="Times New Roman" panose="02020603050405020304" pitchFamily="18" charset="0"/>
                <a:ea typeface="Times New Roman" panose="02020603050405020304" pitchFamily="18" charset="0"/>
              </a:rPr>
              <a:t>, </a:t>
            </a:r>
            <a:r>
              <a:rPr lang="en-US" sz="800" u="sng" dirty="0">
                <a:solidFill>
                  <a:srgbClr val="1155CC"/>
                </a:solidFill>
                <a:effectLst/>
                <a:latin typeface="Times New Roman" panose="02020603050405020304" pitchFamily="18" charset="0"/>
                <a:ea typeface="Times New Roman" panose="02020603050405020304" pitchFamily="18" charset="0"/>
                <a:hlinkClick r:id="rId7"/>
              </a:rPr>
              <a:t>BBC</a:t>
            </a:r>
            <a:r>
              <a:rPr lang="en-US" sz="800" u="sng" dirty="0">
                <a:solidFill>
                  <a:srgbClr val="1155CC"/>
                </a:solidFill>
                <a:effectLst/>
                <a:latin typeface="Times New Roman" panose="02020603050405020304" pitchFamily="18" charset="0"/>
                <a:ea typeface="Times New Roman" panose="02020603050405020304" pitchFamily="18" charset="0"/>
              </a:rPr>
              <a:t>, </a:t>
            </a:r>
            <a:r>
              <a:rPr lang="en-US" sz="800" u="sng" dirty="0">
                <a:solidFill>
                  <a:srgbClr val="1155CC"/>
                </a:solidFill>
                <a:effectLst/>
                <a:latin typeface="Times New Roman" panose="02020603050405020304" pitchFamily="18" charset="0"/>
                <a:ea typeface="Times New Roman" panose="02020603050405020304" pitchFamily="18" charset="0"/>
                <a:hlinkClick r:id="rId3"/>
              </a:rPr>
              <a:t>Zero Day</a:t>
            </a:r>
            <a:endParaRPr lang="en-US" sz="800" dirty="0">
              <a:solidFill>
                <a:srgbClr val="000000"/>
              </a:solidFill>
              <a:effectLst/>
              <a:latin typeface="Times New Roman" panose="02020603050405020304" pitchFamily="18" charset="0"/>
              <a:ea typeface="Calibri" panose="020F0502020204030204" pitchFamily="34" charset="0"/>
            </a:endParaRPr>
          </a:p>
          <a:p>
            <a:pPr marL="0" indent="0">
              <a:buNone/>
            </a:pPr>
            <a:endParaRPr lang="en-US" sz="1100" dirty="0"/>
          </a:p>
        </p:txBody>
      </p:sp>
      <p:sp>
        <p:nvSpPr>
          <p:cNvPr id="4" name="Slide Number Placeholder 3">
            <a:extLst>
              <a:ext uri="{FF2B5EF4-FFF2-40B4-BE49-F238E27FC236}">
                <a16:creationId xmlns:a16="http://schemas.microsoft.com/office/drawing/2014/main" id="{F18EC61F-F906-44A5-B0ED-9EE193FB384E}"/>
              </a:ext>
            </a:extLst>
          </p:cNvPr>
          <p:cNvSpPr>
            <a:spLocks noGrp="1"/>
          </p:cNvSpPr>
          <p:nvPr>
            <p:ph type="sldNum" sz="quarter" idx="10"/>
          </p:nvPr>
        </p:nvSpPr>
        <p:spPr/>
        <p:txBody>
          <a:bodyPr/>
          <a:lstStyle/>
          <a:p>
            <a:pPr>
              <a:defRPr/>
            </a:pPr>
            <a:fld id="{EF611178-6C3A-F247-8731-699DBDA96700}" type="slidenum">
              <a:rPr lang="en-US" altLang="en-US" smtClean="0"/>
              <a:pPr>
                <a:defRPr/>
              </a:pPr>
              <a:t>28</a:t>
            </a:fld>
            <a:endParaRPr lang="en-US" altLang="en-US" dirty="0"/>
          </a:p>
        </p:txBody>
      </p:sp>
    </p:spTree>
    <p:extLst>
      <p:ext uri="{BB962C8B-B14F-4D97-AF65-F5344CB8AC3E}">
        <p14:creationId xmlns:p14="http://schemas.microsoft.com/office/powerpoint/2010/main" val="1123879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9BB39-1FFC-4410-966F-9E8B16E6FFE8}"/>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73904D89-AA98-4CBF-B186-FEDF232CE8BA}"/>
              </a:ext>
            </a:extLst>
          </p:cNvPr>
          <p:cNvSpPr>
            <a:spLocks noGrp="1"/>
          </p:cNvSpPr>
          <p:nvPr>
            <p:ph idx="1"/>
          </p:nvPr>
        </p:nvSpPr>
        <p:spPr>
          <a:xfrm>
            <a:off x="155787" y="769351"/>
            <a:ext cx="8818880" cy="3831379"/>
          </a:xfrm>
        </p:spPr>
        <p:txBody>
          <a:bodyPr/>
          <a:lstStyle/>
          <a:p>
            <a:pPr marL="0" marR="0" indent="0">
              <a:lnSpc>
                <a:spcPct val="107000"/>
              </a:lnSpc>
              <a:spcBef>
                <a:spcPts val="1200"/>
              </a:spcBef>
              <a:spcAft>
                <a:spcPts val="1200"/>
              </a:spcAft>
              <a:buNone/>
            </a:pPr>
            <a:r>
              <a:rPr lang="en-US" sz="900" b="1" dirty="0">
                <a:solidFill>
                  <a:srgbClr val="000000"/>
                </a:solidFill>
                <a:effectLst/>
                <a:latin typeface="Times New Roman" panose="02020603050405020304" pitchFamily="18" charset="0"/>
                <a:ea typeface="Times New Roman" panose="02020603050405020304" pitchFamily="18" charset="0"/>
              </a:rPr>
              <a:t>2-22-2022 – </a:t>
            </a:r>
            <a:r>
              <a:rPr lang="en-US" sz="900" b="1" dirty="0" err="1">
                <a:solidFill>
                  <a:srgbClr val="000000"/>
                </a:solidFill>
                <a:effectLst/>
                <a:latin typeface="Times New Roman" panose="02020603050405020304" pitchFamily="18" charset="0"/>
                <a:ea typeface="Times New Roman" panose="02020603050405020304" pitchFamily="18" charset="0"/>
              </a:rPr>
              <a:t>HermeticWiper</a:t>
            </a:r>
            <a:r>
              <a:rPr lang="en-US" sz="900" b="1" dirty="0">
                <a:solidFill>
                  <a:srgbClr val="000000"/>
                </a:solidFill>
                <a:effectLst/>
                <a:latin typeface="Times New Roman" panose="02020603050405020304" pitchFamily="18" charset="0"/>
                <a:ea typeface="Times New Roman" panose="02020603050405020304" pitchFamily="18" charset="0"/>
              </a:rPr>
              <a:t> / </a:t>
            </a:r>
            <a:r>
              <a:rPr lang="en-US" sz="900" b="1" dirty="0" err="1">
                <a:solidFill>
                  <a:srgbClr val="000000"/>
                </a:solidFill>
                <a:effectLst/>
                <a:latin typeface="Times New Roman" panose="02020603050405020304" pitchFamily="18" charset="0"/>
                <a:ea typeface="Times New Roman" panose="02020603050405020304" pitchFamily="18" charset="0"/>
              </a:rPr>
              <a:t>FoxBlade</a:t>
            </a:r>
            <a:r>
              <a:rPr lang="en-US" sz="900" b="1" dirty="0">
                <a:solidFill>
                  <a:srgbClr val="000000"/>
                </a:solidFill>
                <a:effectLst/>
                <a:latin typeface="Times New Roman" panose="02020603050405020304" pitchFamily="18" charset="0"/>
                <a:ea typeface="Times New Roman" panose="02020603050405020304" pitchFamily="18" charset="0"/>
              </a:rPr>
              <a:t> By</a:t>
            </a:r>
            <a:r>
              <a:rPr lang="en-US" sz="900" dirty="0">
                <a:solidFill>
                  <a:srgbClr val="000000"/>
                </a:solidFill>
                <a:effectLst/>
                <a:latin typeface="Times New Roman" panose="02020603050405020304" pitchFamily="18" charset="0"/>
                <a:ea typeface="Times New Roman" panose="02020603050405020304" pitchFamily="18" charset="0"/>
              </a:rPr>
              <a:t>: Russia</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Victim</a:t>
            </a:r>
            <a:r>
              <a:rPr lang="en-US" sz="900" dirty="0">
                <a:solidFill>
                  <a:srgbClr val="000000"/>
                </a:solidFill>
                <a:effectLst/>
                <a:latin typeface="Times New Roman" panose="02020603050405020304" pitchFamily="18" charset="0"/>
                <a:ea typeface="Times New Roman" panose="02020603050405020304" pitchFamily="18" charset="0"/>
              </a:rPr>
              <a:t>: Ukraine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Type</a:t>
            </a:r>
            <a:r>
              <a:rPr lang="en-US" sz="900" dirty="0">
                <a:solidFill>
                  <a:srgbClr val="000000"/>
                </a:solidFill>
                <a:effectLst/>
                <a:latin typeface="Times New Roman" panose="02020603050405020304" pitchFamily="18" charset="0"/>
                <a:ea typeface="Times New Roman" panose="02020603050405020304" pitchFamily="18" charset="0"/>
              </a:rPr>
              <a:t>: Wiper</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Targets</a:t>
            </a:r>
            <a:r>
              <a:rPr lang="en-US" sz="900" dirty="0">
                <a:solidFill>
                  <a:srgbClr val="000000"/>
                </a:solidFill>
                <a:effectLst/>
                <a:latin typeface="Times New Roman" panose="02020603050405020304" pitchFamily="18" charset="0"/>
                <a:ea typeface="Times New Roman" panose="02020603050405020304" pitchFamily="18" charset="0"/>
              </a:rPr>
              <a:t>: Government, ICT, Financial, and Energy</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Purpose:</a:t>
            </a:r>
            <a:r>
              <a:rPr lang="en-US" sz="900" dirty="0">
                <a:solidFill>
                  <a:srgbClr val="000000"/>
                </a:solidFill>
                <a:effectLst/>
                <a:latin typeface="Times New Roman" panose="02020603050405020304" pitchFamily="18" charset="0"/>
                <a:ea typeface="Times New Roman" panose="02020603050405020304" pitchFamily="18" charset="0"/>
              </a:rPr>
              <a:t> Destruction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Impact</a:t>
            </a:r>
            <a:r>
              <a:rPr lang="en-US" sz="900" dirty="0">
                <a:solidFill>
                  <a:srgbClr val="000000"/>
                </a:solidFill>
                <a:effectLst/>
                <a:latin typeface="Times New Roman" panose="02020603050405020304" pitchFamily="18" charset="0"/>
                <a:ea typeface="Times New Roman" panose="02020603050405020304" pitchFamily="18" charset="0"/>
              </a:rPr>
              <a:t>: Hundreds of systems spanning multiple government, information technology, financial sector, and energy organizations were impacted.</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Confidence</a:t>
            </a:r>
            <a:r>
              <a:rPr lang="en-US" sz="900" dirty="0">
                <a:solidFill>
                  <a:srgbClr val="000000"/>
                </a:solidFill>
                <a:effectLst/>
                <a:latin typeface="Times New Roman" panose="02020603050405020304" pitchFamily="18" charset="0"/>
                <a:ea typeface="Times New Roman" panose="02020603050405020304" pitchFamily="18" charset="0"/>
              </a:rPr>
              <a:t>: Confirmed</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Threat</a:t>
            </a:r>
            <a:r>
              <a:rPr lang="en-US" sz="900" dirty="0">
                <a:solidFill>
                  <a:srgbClr val="000000"/>
                </a:solidFill>
                <a:effectLst/>
                <a:latin typeface="Times New Roman" panose="02020603050405020304" pitchFamily="18" charset="0"/>
                <a:ea typeface="Times New Roman" panose="02020603050405020304" pitchFamily="18" charset="0"/>
              </a:rPr>
              <a:t> </a:t>
            </a:r>
            <a:r>
              <a:rPr lang="en-US" sz="900" b="1" dirty="0">
                <a:solidFill>
                  <a:srgbClr val="000000"/>
                </a:solidFill>
                <a:effectLst/>
                <a:latin typeface="Times New Roman" panose="02020603050405020304" pitchFamily="18" charset="0"/>
                <a:ea typeface="Times New Roman" panose="02020603050405020304" pitchFamily="18" charset="0"/>
              </a:rPr>
              <a:t>Actor</a:t>
            </a:r>
            <a:r>
              <a:rPr lang="en-US" sz="900" dirty="0">
                <a:solidFill>
                  <a:srgbClr val="000000"/>
                </a:solidFill>
                <a:effectLst/>
                <a:latin typeface="Times New Roman" panose="02020603050405020304" pitchFamily="18" charset="0"/>
                <a:ea typeface="Times New Roman" panose="02020603050405020304" pitchFamily="18" charset="0"/>
              </a:rPr>
              <a:t>: Sandworm</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References</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2"/>
              </a:rPr>
              <a:t> </a:t>
            </a:r>
            <a:r>
              <a:rPr lang="en-US" sz="900" u="sng" dirty="0">
                <a:solidFill>
                  <a:srgbClr val="1155CC"/>
                </a:solidFill>
                <a:effectLst/>
                <a:latin typeface="Times New Roman" panose="02020603050405020304" pitchFamily="18" charset="0"/>
                <a:ea typeface="Times New Roman" panose="02020603050405020304" pitchFamily="18" charset="0"/>
              </a:rPr>
              <a:t>Wall Street Journal, SC Media, Microsoft(2), Broadcom, Microsoft(1), ESET </a:t>
            </a:r>
            <a:r>
              <a:rPr lang="en-US" sz="900" u="sng" dirty="0" err="1">
                <a:solidFill>
                  <a:srgbClr val="1155CC"/>
                </a:solidFill>
                <a:effectLst/>
                <a:latin typeface="Times New Roman" panose="02020603050405020304" pitchFamily="18" charset="0"/>
                <a:ea typeface="Times New Roman" panose="02020603050405020304" pitchFamily="18" charset="0"/>
              </a:rPr>
              <a:t>WeLiveSecurity</a:t>
            </a:r>
            <a:endParaRPr lang="en-US" sz="9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900" b="1" dirty="0">
                <a:solidFill>
                  <a:srgbClr val="000000"/>
                </a:solidFill>
                <a:effectLst/>
                <a:latin typeface="Times New Roman" panose="02020603050405020304" pitchFamily="18" charset="0"/>
                <a:ea typeface="Times New Roman" panose="02020603050405020304" pitchFamily="18" charset="0"/>
              </a:rPr>
              <a:t>2-23-2022 – </a:t>
            </a:r>
            <a:r>
              <a:rPr lang="en-US" sz="900" b="1" dirty="0" err="1">
                <a:solidFill>
                  <a:srgbClr val="000000"/>
                </a:solidFill>
                <a:effectLst/>
                <a:latin typeface="Times New Roman" panose="02020603050405020304" pitchFamily="18" charset="0"/>
                <a:ea typeface="Times New Roman" panose="02020603050405020304" pitchFamily="18" charset="0"/>
              </a:rPr>
              <a:t>AcidRain</a:t>
            </a:r>
            <a:r>
              <a:rPr lang="en-US" sz="900" b="1" dirty="0">
                <a:solidFill>
                  <a:srgbClr val="000000"/>
                </a:solidFill>
                <a:effectLst/>
                <a:latin typeface="Times New Roman" panose="02020603050405020304" pitchFamily="18" charset="0"/>
                <a:ea typeface="Times New Roman" panose="02020603050405020304" pitchFamily="18" charset="0"/>
              </a:rPr>
              <a:t> By</a:t>
            </a:r>
            <a:r>
              <a:rPr lang="en-US" sz="900" dirty="0">
                <a:solidFill>
                  <a:srgbClr val="000000"/>
                </a:solidFill>
                <a:effectLst/>
                <a:latin typeface="Times New Roman" panose="02020603050405020304" pitchFamily="18" charset="0"/>
                <a:ea typeface="Times New Roman" panose="02020603050405020304" pitchFamily="18" charset="0"/>
              </a:rPr>
              <a:t>: Russia</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Victim</a:t>
            </a:r>
            <a:r>
              <a:rPr lang="en-US" sz="900" dirty="0">
                <a:solidFill>
                  <a:srgbClr val="000000"/>
                </a:solidFill>
                <a:effectLst/>
                <a:latin typeface="Times New Roman" panose="02020603050405020304" pitchFamily="18" charset="0"/>
                <a:ea typeface="Times New Roman" panose="02020603050405020304" pitchFamily="18" charset="0"/>
              </a:rPr>
              <a:t>: Ukraine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Type</a:t>
            </a:r>
            <a:r>
              <a:rPr lang="en-US" sz="900" dirty="0">
                <a:solidFill>
                  <a:srgbClr val="000000"/>
                </a:solidFill>
                <a:effectLst/>
                <a:latin typeface="Times New Roman" panose="02020603050405020304" pitchFamily="18" charset="0"/>
                <a:ea typeface="Times New Roman" panose="02020603050405020304" pitchFamily="18" charset="0"/>
              </a:rPr>
              <a:t>: Wiper</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Targets</a:t>
            </a:r>
            <a:r>
              <a:rPr lang="en-US" sz="900" dirty="0">
                <a:solidFill>
                  <a:srgbClr val="000000"/>
                </a:solidFill>
                <a:effectLst/>
                <a:latin typeface="Times New Roman" panose="02020603050405020304" pitchFamily="18" charset="0"/>
                <a:ea typeface="Times New Roman" panose="02020603050405020304" pitchFamily="18" charset="0"/>
              </a:rPr>
              <a:t>: ICT</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Purpose:</a:t>
            </a:r>
            <a:r>
              <a:rPr lang="en-US" sz="900" dirty="0">
                <a:solidFill>
                  <a:srgbClr val="000000"/>
                </a:solidFill>
                <a:effectLst/>
                <a:latin typeface="Times New Roman" panose="02020603050405020304" pitchFamily="18" charset="0"/>
                <a:ea typeface="Times New Roman" panose="02020603050405020304" pitchFamily="18" charset="0"/>
              </a:rPr>
              <a:t> Destruction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Impact</a:t>
            </a:r>
            <a:r>
              <a:rPr lang="en-US" sz="900" dirty="0">
                <a:solidFill>
                  <a:srgbClr val="000000"/>
                </a:solidFill>
                <a:effectLst/>
                <a:latin typeface="Times New Roman" panose="02020603050405020304" pitchFamily="18" charset="0"/>
                <a:ea typeface="Times New Roman" panose="02020603050405020304" pitchFamily="18" charset="0"/>
              </a:rPr>
              <a:t>: Internet access offline for more than 2 weeks. - Nearly 9,000 subscribers of a satellite internet service provider were deprived of the internet in France. - Around a third of 40,000 subscribers of another satellite internet service provider in Europe (Germany, France, Hungary, Greece, Italy, Poland) were affected. - A major German energy company has lost remote monitoring access to over 5,800 wind turbines. - Impacted several thousand customers located in Ukraine and tens of thousands of other fixed broadband customers across Europe.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Confidence</a:t>
            </a:r>
            <a:r>
              <a:rPr lang="en-US" sz="900" dirty="0">
                <a:solidFill>
                  <a:srgbClr val="000000"/>
                </a:solidFill>
                <a:effectLst/>
                <a:latin typeface="Times New Roman" panose="02020603050405020304" pitchFamily="18" charset="0"/>
                <a:ea typeface="Times New Roman" panose="02020603050405020304" pitchFamily="18" charset="0"/>
              </a:rPr>
              <a:t>: Confirmed</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Threat</a:t>
            </a:r>
            <a:r>
              <a:rPr lang="en-US" sz="900" dirty="0">
                <a:solidFill>
                  <a:srgbClr val="000000"/>
                </a:solidFill>
                <a:effectLst/>
                <a:latin typeface="Times New Roman" panose="02020603050405020304" pitchFamily="18" charset="0"/>
                <a:ea typeface="Times New Roman" panose="02020603050405020304" pitchFamily="18" charset="0"/>
              </a:rPr>
              <a:t> </a:t>
            </a:r>
            <a:r>
              <a:rPr lang="en-US" sz="900" b="1" dirty="0">
                <a:solidFill>
                  <a:srgbClr val="000000"/>
                </a:solidFill>
                <a:effectLst/>
                <a:latin typeface="Times New Roman" panose="02020603050405020304" pitchFamily="18" charset="0"/>
                <a:ea typeface="Times New Roman" panose="02020603050405020304" pitchFamily="18" charset="0"/>
              </a:rPr>
              <a:t>Actor</a:t>
            </a:r>
            <a:r>
              <a:rPr lang="en-US" sz="900" dirty="0">
                <a:solidFill>
                  <a:srgbClr val="000000"/>
                </a:solidFill>
                <a:effectLst/>
                <a:latin typeface="Times New Roman" panose="02020603050405020304" pitchFamily="18" charset="0"/>
                <a:ea typeface="Times New Roman" panose="02020603050405020304" pitchFamily="18" charset="0"/>
              </a:rPr>
              <a:t>: Nation State - Russian Federation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References</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3"/>
              </a:rPr>
              <a:t> </a:t>
            </a:r>
            <a:r>
              <a:rPr lang="en-US" sz="900" u="sng" dirty="0">
                <a:solidFill>
                  <a:srgbClr val="1155CC"/>
                </a:solidFill>
                <a:effectLst/>
                <a:latin typeface="Times New Roman" panose="02020603050405020304" pitchFamily="18" charset="0"/>
                <a:ea typeface="Times New Roman" panose="02020603050405020304" pitchFamily="18" charset="0"/>
                <a:hlinkClick r:id="rId3"/>
              </a:rPr>
              <a:t>The Record</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4"/>
              </a:rPr>
              <a:t> </a:t>
            </a:r>
            <a:r>
              <a:rPr lang="en-US" sz="900" u="sng" dirty="0" err="1">
                <a:solidFill>
                  <a:srgbClr val="1155CC"/>
                </a:solidFill>
                <a:effectLst/>
                <a:latin typeface="Times New Roman" panose="02020603050405020304" pitchFamily="18" charset="0"/>
                <a:ea typeface="Times New Roman" panose="02020603050405020304" pitchFamily="18" charset="0"/>
                <a:hlinkClick r:id="rId4"/>
              </a:rPr>
              <a:t>SecurityWeek</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5"/>
              </a:rPr>
              <a:t> </a:t>
            </a:r>
            <a:r>
              <a:rPr lang="en-US" sz="900" u="sng" dirty="0">
                <a:solidFill>
                  <a:srgbClr val="1155CC"/>
                </a:solidFill>
                <a:effectLst/>
                <a:latin typeface="Times New Roman" panose="02020603050405020304" pitchFamily="18" charset="0"/>
                <a:ea typeface="Times New Roman" panose="02020603050405020304" pitchFamily="18" charset="0"/>
                <a:hlinkClick r:id="rId5"/>
              </a:rPr>
              <a:t>France24</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6"/>
              </a:rPr>
              <a:t> </a:t>
            </a:r>
            <a:r>
              <a:rPr lang="en-US" sz="900" u="sng" dirty="0">
                <a:solidFill>
                  <a:srgbClr val="1155CC"/>
                </a:solidFill>
                <a:effectLst/>
                <a:latin typeface="Times New Roman" panose="02020603050405020304" pitchFamily="18" charset="0"/>
                <a:ea typeface="Times New Roman" panose="02020603050405020304" pitchFamily="18" charset="0"/>
                <a:hlinkClick r:id="rId6"/>
              </a:rPr>
              <a:t>The Stack</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7"/>
              </a:rPr>
              <a:t> </a:t>
            </a:r>
            <a:r>
              <a:rPr lang="en-US" sz="900" u="sng" dirty="0">
                <a:solidFill>
                  <a:srgbClr val="1155CC"/>
                </a:solidFill>
                <a:effectLst/>
                <a:latin typeface="Times New Roman" panose="02020603050405020304" pitchFamily="18" charset="0"/>
                <a:ea typeface="Times New Roman" panose="02020603050405020304" pitchFamily="18" charset="0"/>
                <a:hlinkClick r:id="rId7"/>
              </a:rPr>
              <a:t>REVERSEMODE</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8"/>
              </a:rPr>
              <a:t> </a:t>
            </a:r>
            <a:r>
              <a:rPr lang="en-US" sz="900" u="sng" dirty="0" err="1">
                <a:solidFill>
                  <a:srgbClr val="1155CC"/>
                </a:solidFill>
                <a:effectLst/>
                <a:latin typeface="Times New Roman" panose="02020603050405020304" pitchFamily="18" charset="0"/>
                <a:ea typeface="Times New Roman" panose="02020603050405020304" pitchFamily="18" charset="0"/>
                <a:hlinkClick r:id="rId8"/>
              </a:rPr>
              <a:t>Viasat</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9"/>
              </a:rPr>
              <a:t> </a:t>
            </a:r>
            <a:r>
              <a:rPr lang="en-US" sz="900" u="sng" dirty="0" err="1">
                <a:solidFill>
                  <a:srgbClr val="1155CC"/>
                </a:solidFill>
                <a:effectLst/>
                <a:latin typeface="Times New Roman" panose="02020603050405020304" pitchFamily="18" charset="0"/>
                <a:ea typeface="Times New Roman" panose="02020603050405020304" pitchFamily="18" charset="0"/>
                <a:hlinkClick r:id="rId9"/>
              </a:rPr>
              <a:t>SentinelLabs</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10"/>
              </a:rPr>
              <a:t> </a:t>
            </a:r>
            <a:r>
              <a:rPr lang="en-US" sz="900" u="sng" dirty="0">
                <a:solidFill>
                  <a:srgbClr val="1155CC"/>
                </a:solidFill>
                <a:effectLst/>
                <a:latin typeface="Times New Roman" panose="02020603050405020304" pitchFamily="18" charset="0"/>
                <a:ea typeface="Times New Roman" panose="02020603050405020304" pitchFamily="18" charset="0"/>
                <a:hlinkClick r:id="rId10"/>
              </a:rPr>
              <a:t>Council of the EU</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11"/>
              </a:rPr>
              <a:t> </a:t>
            </a:r>
            <a:r>
              <a:rPr lang="en-US" sz="900" u="sng" dirty="0">
                <a:solidFill>
                  <a:srgbClr val="1155CC"/>
                </a:solidFill>
                <a:effectLst/>
                <a:latin typeface="Times New Roman" panose="02020603050405020304" pitchFamily="18" charset="0"/>
                <a:ea typeface="Times New Roman" panose="02020603050405020304" pitchFamily="18" charset="0"/>
                <a:hlinkClick r:id="rId11"/>
              </a:rPr>
              <a:t>Reuters</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12"/>
              </a:rPr>
              <a:t> </a:t>
            </a:r>
            <a:r>
              <a:rPr lang="en-US" sz="900" u="sng" dirty="0" err="1">
                <a:solidFill>
                  <a:srgbClr val="1155CC"/>
                </a:solidFill>
                <a:effectLst/>
                <a:latin typeface="Times New Roman" panose="02020603050405020304" pitchFamily="18" charset="0"/>
                <a:ea typeface="Times New Roman" panose="02020603050405020304" pitchFamily="18" charset="0"/>
                <a:hlinkClick r:id="rId12"/>
              </a:rPr>
              <a:t>Washingtonpost</a:t>
            </a:r>
            <a:endParaRPr lang="en-US" sz="900" dirty="0">
              <a:effectLst/>
              <a:latin typeface="Times New Roman" panose="02020603050405020304" pitchFamily="18" charset="0"/>
              <a:ea typeface="Calibri" panose="020F0502020204030204" pitchFamily="34" charset="0"/>
            </a:endParaRPr>
          </a:p>
          <a:p>
            <a:pPr marL="0" indent="0">
              <a:buNone/>
            </a:pPr>
            <a:endParaRPr lang="en-US" sz="800" dirty="0"/>
          </a:p>
        </p:txBody>
      </p:sp>
      <p:sp>
        <p:nvSpPr>
          <p:cNvPr id="4" name="Slide Number Placeholder 3">
            <a:extLst>
              <a:ext uri="{FF2B5EF4-FFF2-40B4-BE49-F238E27FC236}">
                <a16:creationId xmlns:a16="http://schemas.microsoft.com/office/drawing/2014/main" id="{09698BFB-66E0-4B69-8785-BA71023326FA}"/>
              </a:ext>
            </a:extLst>
          </p:cNvPr>
          <p:cNvSpPr>
            <a:spLocks noGrp="1"/>
          </p:cNvSpPr>
          <p:nvPr>
            <p:ph type="sldNum" sz="quarter" idx="10"/>
          </p:nvPr>
        </p:nvSpPr>
        <p:spPr/>
        <p:txBody>
          <a:bodyPr/>
          <a:lstStyle/>
          <a:p>
            <a:pPr>
              <a:defRPr/>
            </a:pPr>
            <a:fld id="{EF611178-6C3A-F247-8731-699DBDA96700}" type="slidenum">
              <a:rPr lang="en-US" altLang="en-US" smtClean="0"/>
              <a:pPr>
                <a:defRPr/>
              </a:pPr>
              <a:t>29</a:t>
            </a:fld>
            <a:endParaRPr lang="en-US" altLang="en-US" dirty="0"/>
          </a:p>
        </p:txBody>
      </p:sp>
    </p:spTree>
    <p:extLst>
      <p:ext uri="{BB962C8B-B14F-4D97-AF65-F5344CB8AC3E}">
        <p14:creationId xmlns:p14="http://schemas.microsoft.com/office/powerpoint/2010/main" val="2943660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AF9E-BC8B-3047-B73F-D461A76C63E8}"/>
              </a:ext>
            </a:extLst>
          </p:cNvPr>
          <p:cNvSpPr>
            <a:spLocks noGrp="1"/>
          </p:cNvSpPr>
          <p:nvPr>
            <p:ph type="title"/>
          </p:nvPr>
        </p:nvSpPr>
        <p:spPr/>
        <p:txBody>
          <a:bodyPr/>
          <a:lstStyle/>
          <a:p>
            <a:pPr marL="0" indent="0">
              <a:buNone/>
            </a:pPr>
            <a:r>
              <a:rPr lang="en-US" dirty="0"/>
              <a:t>Introduction</a:t>
            </a:r>
          </a:p>
        </p:txBody>
      </p:sp>
    </p:spTree>
    <p:extLst>
      <p:ext uri="{BB962C8B-B14F-4D97-AF65-F5344CB8AC3E}">
        <p14:creationId xmlns:p14="http://schemas.microsoft.com/office/powerpoint/2010/main" val="26347015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78699-FAD5-4BC9-813A-7C002E6A63B2}"/>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0DA0CC61-6F2C-4FE9-B40A-1B2C3CDF3C1C}"/>
              </a:ext>
            </a:extLst>
          </p:cNvPr>
          <p:cNvSpPr>
            <a:spLocks noGrp="1"/>
          </p:cNvSpPr>
          <p:nvPr>
            <p:ph idx="1"/>
          </p:nvPr>
        </p:nvSpPr>
        <p:spPr/>
        <p:txBody>
          <a:bodyPr/>
          <a:lstStyle/>
          <a:p>
            <a:pPr marL="0" marR="0" indent="0">
              <a:lnSpc>
                <a:spcPct val="107000"/>
              </a:lnSpc>
              <a:spcBef>
                <a:spcPts val="1200"/>
              </a:spcBef>
              <a:spcAft>
                <a:spcPts val="1200"/>
              </a:spcAft>
              <a:buNone/>
            </a:pPr>
            <a:r>
              <a:rPr lang="en-US" sz="1200" b="1" dirty="0">
                <a:solidFill>
                  <a:srgbClr val="000000"/>
                </a:solidFill>
                <a:effectLst/>
                <a:latin typeface="Times New Roman" panose="02020603050405020304" pitchFamily="18" charset="0"/>
                <a:ea typeface="Times New Roman" panose="02020603050405020304" pitchFamily="18" charset="0"/>
              </a:rPr>
              <a:t>2-23-2022 – </a:t>
            </a:r>
            <a:r>
              <a:rPr lang="en-US" sz="1200" b="1" dirty="0" err="1">
                <a:solidFill>
                  <a:srgbClr val="000000"/>
                </a:solidFill>
                <a:effectLst/>
                <a:latin typeface="Times New Roman" panose="02020603050405020304" pitchFamily="18" charset="0"/>
                <a:ea typeface="Times New Roman" panose="02020603050405020304" pitchFamily="18" charset="0"/>
              </a:rPr>
              <a:t>IsaacWiper</a:t>
            </a:r>
            <a:r>
              <a:rPr lang="en-US" sz="1200" b="1" dirty="0">
                <a:solidFill>
                  <a:srgbClr val="000000"/>
                </a:solidFill>
                <a:effectLst/>
                <a:latin typeface="Times New Roman" panose="02020603050405020304" pitchFamily="18" charset="0"/>
                <a:ea typeface="Times New Roman" panose="02020603050405020304" pitchFamily="18" charset="0"/>
              </a:rPr>
              <a:t> By</a:t>
            </a:r>
            <a:r>
              <a:rPr lang="en-US" sz="1200" dirty="0">
                <a:solidFill>
                  <a:srgbClr val="000000"/>
                </a:solidFill>
                <a:effectLst/>
                <a:latin typeface="Times New Roman" panose="02020603050405020304" pitchFamily="18" charset="0"/>
                <a:ea typeface="Times New Roman" panose="02020603050405020304" pitchFamily="18" charset="0"/>
              </a:rPr>
              <a:t>: Russia</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Victim</a:t>
            </a:r>
            <a:r>
              <a:rPr lang="en-US" sz="1200" dirty="0">
                <a:solidFill>
                  <a:srgbClr val="000000"/>
                </a:solidFill>
                <a:effectLst/>
                <a:latin typeface="Times New Roman" panose="02020603050405020304" pitchFamily="18" charset="0"/>
                <a:ea typeface="Times New Roman" panose="02020603050405020304" pitchFamily="18" charset="0"/>
              </a:rPr>
              <a:t>: Ukraine</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Type</a:t>
            </a:r>
            <a:r>
              <a:rPr lang="en-US" sz="1200" dirty="0">
                <a:solidFill>
                  <a:srgbClr val="000000"/>
                </a:solidFill>
                <a:effectLst/>
                <a:latin typeface="Times New Roman" panose="02020603050405020304" pitchFamily="18" charset="0"/>
                <a:ea typeface="Times New Roman" panose="02020603050405020304" pitchFamily="18" charset="0"/>
              </a:rPr>
              <a:t>: Wiper</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Targets</a:t>
            </a:r>
            <a:r>
              <a:rPr lang="en-US" sz="1200" dirty="0">
                <a:solidFill>
                  <a:srgbClr val="000000"/>
                </a:solidFill>
                <a:effectLst/>
                <a:latin typeface="Times New Roman" panose="02020603050405020304" pitchFamily="18" charset="0"/>
                <a:ea typeface="Times New Roman" panose="02020603050405020304" pitchFamily="18" charset="0"/>
              </a:rPr>
              <a:t>: Government</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Purpose:</a:t>
            </a:r>
            <a:r>
              <a:rPr lang="en-US" sz="1200" dirty="0">
                <a:solidFill>
                  <a:srgbClr val="000000"/>
                </a:solidFill>
                <a:effectLst/>
                <a:latin typeface="Times New Roman" panose="02020603050405020304" pitchFamily="18" charset="0"/>
                <a:ea typeface="Times New Roman" panose="02020603050405020304" pitchFamily="18" charset="0"/>
              </a:rPr>
              <a:t> Destruction</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Impact</a:t>
            </a:r>
            <a:r>
              <a:rPr lang="en-US" sz="1200" dirty="0">
                <a:solidFill>
                  <a:srgbClr val="000000"/>
                </a:solidFill>
                <a:effectLst/>
                <a:latin typeface="Times New Roman" panose="02020603050405020304" pitchFamily="18" charset="0"/>
                <a:ea typeface="Times New Roman" panose="02020603050405020304" pitchFamily="18" charset="0"/>
              </a:rPr>
              <a:t>: ESET identified a further wiper in Ukrainian government networks, affecting organizations that had not been attacked by </a:t>
            </a:r>
            <a:r>
              <a:rPr lang="en-US" sz="1200" dirty="0" err="1">
                <a:solidFill>
                  <a:srgbClr val="000000"/>
                </a:solidFill>
                <a:effectLst/>
                <a:latin typeface="Times New Roman" panose="02020603050405020304" pitchFamily="18" charset="0"/>
                <a:ea typeface="Times New Roman" panose="02020603050405020304" pitchFamily="18" charset="0"/>
              </a:rPr>
              <a:t>HermeticWiper</a:t>
            </a:r>
            <a:r>
              <a:rPr lang="en-US" sz="1200" dirty="0">
                <a:solidFill>
                  <a:srgbClr val="000000"/>
                </a:solidFill>
                <a:effectLst/>
                <a:latin typeface="Times New Roman" panose="02020603050405020304" pitchFamily="18" charset="0"/>
                <a:ea typeface="Times New Roman" panose="02020603050405020304" pitchFamily="18" charset="0"/>
              </a:rPr>
              <a:t> and does not share any code similarity with it. On February 25, the attackers dropped a new version of </a:t>
            </a:r>
            <a:r>
              <a:rPr lang="en-US" sz="1200" dirty="0" err="1">
                <a:solidFill>
                  <a:srgbClr val="000000"/>
                </a:solidFill>
                <a:effectLst/>
                <a:latin typeface="Times New Roman" panose="02020603050405020304" pitchFamily="18" charset="0"/>
                <a:ea typeface="Times New Roman" panose="02020603050405020304" pitchFamily="18" charset="0"/>
              </a:rPr>
              <a:t>IsaacWiper</a:t>
            </a:r>
            <a:r>
              <a:rPr lang="en-US" sz="1200" dirty="0">
                <a:solidFill>
                  <a:srgbClr val="000000"/>
                </a:solidFill>
                <a:effectLst/>
                <a:latin typeface="Times New Roman" panose="02020603050405020304" pitchFamily="18" charset="0"/>
                <a:ea typeface="Times New Roman" panose="02020603050405020304" pitchFamily="18" charset="0"/>
              </a:rPr>
              <a:t> with debug logs, indicating that the attackers were unable to wipe some of the compromised machines. The malware was developed/employed at least since October 19, 2021.</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Confidence</a:t>
            </a:r>
            <a:r>
              <a:rPr lang="en-US" sz="1200" dirty="0">
                <a:solidFill>
                  <a:srgbClr val="000000"/>
                </a:solidFill>
                <a:effectLst/>
                <a:latin typeface="Times New Roman" panose="02020603050405020304" pitchFamily="18" charset="0"/>
                <a:ea typeface="Times New Roman" panose="02020603050405020304" pitchFamily="18" charset="0"/>
              </a:rPr>
              <a:t>: Confirmed</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Threat</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b="1" dirty="0">
                <a:solidFill>
                  <a:srgbClr val="000000"/>
                </a:solidFill>
                <a:effectLst/>
                <a:latin typeface="Times New Roman" panose="02020603050405020304" pitchFamily="18" charset="0"/>
                <a:ea typeface="Times New Roman" panose="02020603050405020304" pitchFamily="18" charset="0"/>
              </a:rPr>
              <a:t>Actor</a:t>
            </a:r>
            <a:r>
              <a:rPr lang="en-US" sz="1200" dirty="0">
                <a:solidFill>
                  <a:srgbClr val="000000"/>
                </a:solidFill>
                <a:effectLst/>
                <a:latin typeface="Times New Roman" panose="02020603050405020304" pitchFamily="18" charset="0"/>
                <a:ea typeface="Times New Roman" panose="02020603050405020304" pitchFamily="18" charset="0"/>
              </a:rPr>
              <a:t>: Sandworm</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References</a:t>
            </a:r>
            <a:r>
              <a:rPr lang="en-US" sz="1200" dirty="0">
                <a:solidFill>
                  <a:srgbClr val="000000"/>
                </a:solidFill>
                <a:effectLst/>
                <a:latin typeface="Times New Roman" panose="02020603050405020304" pitchFamily="18" charset="0"/>
                <a:ea typeface="Times New Roman" panose="02020603050405020304" pitchFamily="18" charset="0"/>
              </a:rPr>
              <a:t>:</a:t>
            </a:r>
            <a:r>
              <a:rPr lang="en-US" sz="1200" u="sng" dirty="0">
                <a:solidFill>
                  <a:srgbClr val="000000"/>
                </a:solidFill>
                <a:effectLst/>
                <a:latin typeface="Times New Roman" panose="02020603050405020304" pitchFamily="18" charset="0"/>
                <a:ea typeface="Times New Roman" panose="02020603050405020304" pitchFamily="18" charset="0"/>
                <a:hlinkClick r:id="rId2"/>
              </a:rPr>
              <a:t> </a:t>
            </a:r>
            <a:r>
              <a:rPr lang="en-US" sz="1200" u="sng" dirty="0">
                <a:solidFill>
                  <a:srgbClr val="1155CC"/>
                </a:solidFill>
                <a:effectLst/>
                <a:latin typeface="Times New Roman" panose="02020603050405020304" pitchFamily="18" charset="0"/>
                <a:ea typeface="Times New Roman" panose="02020603050405020304" pitchFamily="18" charset="0"/>
                <a:hlinkClick r:id="rId2"/>
              </a:rPr>
              <a:t>ESET </a:t>
            </a:r>
            <a:r>
              <a:rPr lang="en-US" sz="1200" u="sng" dirty="0" err="1">
                <a:solidFill>
                  <a:srgbClr val="1155CC"/>
                </a:solidFill>
                <a:effectLst/>
                <a:latin typeface="Times New Roman" panose="02020603050405020304" pitchFamily="18" charset="0"/>
                <a:ea typeface="Times New Roman" panose="02020603050405020304" pitchFamily="18" charset="0"/>
                <a:hlinkClick r:id="rId2"/>
              </a:rPr>
              <a:t>WeLiveSecurity</a:t>
            </a:r>
            <a:endParaRPr lang="en-US" sz="1200" dirty="0">
              <a:solidFill>
                <a:srgbClr val="000000"/>
              </a:solidFill>
              <a:effectLst/>
              <a:latin typeface="Times New Roman" panose="02020603050405020304" pitchFamily="18" charset="0"/>
              <a:ea typeface="Calibri" panose="020F0502020204030204" pitchFamily="34" charset="0"/>
            </a:endParaRPr>
          </a:p>
          <a:p>
            <a:pPr marL="0" indent="0">
              <a:buNone/>
            </a:pPr>
            <a:endParaRPr lang="en-US" sz="1200" dirty="0"/>
          </a:p>
        </p:txBody>
      </p:sp>
      <p:sp>
        <p:nvSpPr>
          <p:cNvPr id="4" name="Slide Number Placeholder 3">
            <a:extLst>
              <a:ext uri="{FF2B5EF4-FFF2-40B4-BE49-F238E27FC236}">
                <a16:creationId xmlns:a16="http://schemas.microsoft.com/office/drawing/2014/main" id="{FA8B14FC-737C-45B5-BCD4-2B29A1C3EA8C}"/>
              </a:ext>
            </a:extLst>
          </p:cNvPr>
          <p:cNvSpPr>
            <a:spLocks noGrp="1"/>
          </p:cNvSpPr>
          <p:nvPr>
            <p:ph type="sldNum" sz="quarter" idx="10"/>
          </p:nvPr>
        </p:nvSpPr>
        <p:spPr/>
        <p:txBody>
          <a:bodyPr/>
          <a:lstStyle/>
          <a:p>
            <a:pPr>
              <a:defRPr/>
            </a:pPr>
            <a:fld id="{EF611178-6C3A-F247-8731-699DBDA96700}" type="slidenum">
              <a:rPr lang="en-US" altLang="en-US" smtClean="0"/>
              <a:pPr>
                <a:defRPr/>
              </a:pPr>
              <a:t>30</a:t>
            </a:fld>
            <a:endParaRPr lang="en-US" altLang="en-US" dirty="0"/>
          </a:p>
        </p:txBody>
      </p:sp>
    </p:spTree>
    <p:extLst>
      <p:ext uri="{BB962C8B-B14F-4D97-AF65-F5344CB8AC3E}">
        <p14:creationId xmlns:p14="http://schemas.microsoft.com/office/powerpoint/2010/main" val="4246988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DFFC4-8482-4FF4-BA12-B1C8A04C5B31}"/>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D472ECB8-9CCF-4F16-BFE0-B61297291D40}"/>
              </a:ext>
            </a:extLst>
          </p:cNvPr>
          <p:cNvSpPr>
            <a:spLocks noGrp="1"/>
          </p:cNvSpPr>
          <p:nvPr>
            <p:ph idx="1"/>
          </p:nvPr>
        </p:nvSpPr>
        <p:spPr>
          <a:xfrm>
            <a:off x="115147" y="769351"/>
            <a:ext cx="8805333" cy="3831379"/>
          </a:xfrm>
        </p:spPr>
        <p:txBody>
          <a:bodyPr/>
          <a:lstStyle/>
          <a:p>
            <a:pPr marL="0" marR="0" indent="0">
              <a:lnSpc>
                <a:spcPct val="107000"/>
              </a:lnSpc>
              <a:spcBef>
                <a:spcPts val="1200"/>
              </a:spcBef>
              <a:spcAft>
                <a:spcPts val="1200"/>
              </a:spcAft>
              <a:buNone/>
            </a:pPr>
            <a:r>
              <a:rPr lang="en-US" sz="700" b="1" dirty="0">
                <a:solidFill>
                  <a:srgbClr val="FF0000"/>
                </a:solidFill>
                <a:effectLst/>
                <a:latin typeface="Times New Roman" panose="02020603050405020304" pitchFamily="18" charset="0"/>
                <a:ea typeface="Times New Roman" panose="02020603050405020304" pitchFamily="18" charset="0"/>
              </a:rPr>
              <a:t>2-24-2022 – Official Invasion of Ukraine</a:t>
            </a:r>
            <a:endParaRPr lang="en-US" sz="700" dirty="0">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700" b="1" dirty="0">
                <a:solidFill>
                  <a:srgbClr val="000000"/>
                </a:solidFill>
                <a:effectLst/>
                <a:latin typeface="Times New Roman" panose="02020603050405020304" pitchFamily="18" charset="0"/>
                <a:ea typeface="Times New Roman" panose="02020603050405020304" pitchFamily="18" charset="0"/>
              </a:rPr>
              <a:t>2-28-2022 – </a:t>
            </a:r>
            <a:r>
              <a:rPr lang="en-US" sz="700" b="1" dirty="0" err="1">
                <a:solidFill>
                  <a:srgbClr val="000000"/>
                </a:solidFill>
                <a:effectLst/>
                <a:latin typeface="Times New Roman" panose="02020603050405020304" pitchFamily="18" charset="0"/>
                <a:ea typeface="Times New Roman" panose="02020603050405020304" pitchFamily="18" charset="0"/>
              </a:rPr>
              <a:t>DesertBlade</a:t>
            </a:r>
            <a:r>
              <a:rPr lang="en-US" sz="700" b="1" dirty="0">
                <a:solidFill>
                  <a:srgbClr val="000000"/>
                </a:solidFill>
                <a:effectLst/>
                <a:latin typeface="Times New Roman" panose="02020603050405020304" pitchFamily="18" charset="0"/>
                <a:ea typeface="Times New Roman" panose="02020603050405020304" pitchFamily="18" charset="0"/>
              </a:rPr>
              <a:t> By</a:t>
            </a:r>
            <a:r>
              <a:rPr lang="en-US" sz="700" dirty="0">
                <a:solidFill>
                  <a:srgbClr val="000000"/>
                </a:solidFill>
                <a:effectLst/>
                <a:latin typeface="Times New Roman" panose="02020603050405020304" pitchFamily="18" charset="0"/>
                <a:ea typeface="Times New Roman" panose="02020603050405020304" pitchFamily="18" charset="0"/>
              </a:rPr>
              <a:t>: Russia</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Victim</a:t>
            </a:r>
            <a:r>
              <a:rPr lang="en-US" sz="700" dirty="0">
                <a:solidFill>
                  <a:srgbClr val="000000"/>
                </a:solidFill>
                <a:effectLst/>
                <a:latin typeface="Times New Roman" panose="02020603050405020304" pitchFamily="18" charset="0"/>
                <a:ea typeface="Times New Roman" panose="02020603050405020304" pitchFamily="18" charset="0"/>
              </a:rPr>
              <a:t>: Ukraine</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Type</a:t>
            </a:r>
            <a:r>
              <a:rPr lang="en-US" sz="700" dirty="0">
                <a:solidFill>
                  <a:srgbClr val="000000"/>
                </a:solidFill>
                <a:effectLst/>
                <a:latin typeface="Times New Roman" panose="02020603050405020304" pitchFamily="18" charset="0"/>
                <a:ea typeface="Times New Roman" panose="02020603050405020304" pitchFamily="18" charset="0"/>
              </a:rPr>
              <a:t>: Wiper</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Targets</a:t>
            </a:r>
            <a:r>
              <a:rPr lang="en-US" sz="700" dirty="0">
                <a:solidFill>
                  <a:srgbClr val="000000"/>
                </a:solidFill>
                <a:effectLst/>
                <a:latin typeface="Times New Roman" panose="02020603050405020304" pitchFamily="18" charset="0"/>
                <a:ea typeface="Times New Roman" panose="02020603050405020304" pitchFamily="18" charset="0"/>
              </a:rPr>
              <a:t>: Media</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Purpose:</a:t>
            </a:r>
            <a:r>
              <a:rPr lang="en-US" sz="700" dirty="0">
                <a:solidFill>
                  <a:srgbClr val="000000"/>
                </a:solidFill>
                <a:effectLst/>
                <a:latin typeface="Times New Roman" panose="02020603050405020304" pitchFamily="18" charset="0"/>
                <a:ea typeface="Times New Roman" panose="02020603050405020304" pitchFamily="18" charset="0"/>
              </a:rPr>
              <a:t> Disruption</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Impact</a:t>
            </a:r>
            <a:r>
              <a:rPr lang="en-US" sz="700" dirty="0">
                <a:solidFill>
                  <a:srgbClr val="000000"/>
                </a:solidFill>
                <a:effectLst/>
                <a:latin typeface="Times New Roman" panose="02020603050405020304" pitchFamily="18" charset="0"/>
                <a:ea typeface="Times New Roman" panose="02020603050405020304" pitchFamily="18" charset="0"/>
              </a:rPr>
              <a:t>: Suspected Russian threat actor launched "</a:t>
            </a:r>
            <a:r>
              <a:rPr lang="en-US" sz="700" dirty="0" err="1">
                <a:solidFill>
                  <a:srgbClr val="000000"/>
                </a:solidFill>
                <a:effectLst/>
                <a:latin typeface="Times New Roman" panose="02020603050405020304" pitchFamily="18" charset="0"/>
                <a:ea typeface="Times New Roman" panose="02020603050405020304" pitchFamily="18" charset="0"/>
              </a:rPr>
              <a:t>DesertBlade</a:t>
            </a:r>
            <a:r>
              <a:rPr lang="en-US" sz="700" dirty="0">
                <a:solidFill>
                  <a:srgbClr val="000000"/>
                </a:solidFill>
                <a:effectLst/>
                <a:latin typeface="Times New Roman" panose="02020603050405020304" pitchFamily="18" charset="0"/>
                <a:ea typeface="Times New Roman" panose="02020603050405020304" pitchFamily="18" charset="0"/>
              </a:rPr>
              <a:t>" malware against a major broadcasting company on March 1, the same day that the Russian military announced its intention to destroy “disinformation” targets in Ukraine and directed a missile strike against a TV tower in Kyiv. The intent was the loss of access to a key source of information for the Ukrainian public.</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Confidence</a:t>
            </a:r>
            <a:r>
              <a:rPr lang="en-US" sz="700" dirty="0">
                <a:solidFill>
                  <a:srgbClr val="000000"/>
                </a:solidFill>
                <a:effectLst/>
                <a:latin typeface="Times New Roman" panose="02020603050405020304" pitchFamily="18" charset="0"/>
                <a:ea typeface="Times New Roman" panose="02020603050405020304" pitchFamily="18" charset="0"/>
              </a:rPr>
              <a:t>: Probable</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Threat</a:t>
            </a:r>
            <a:r>
              <a:rPr lang="en-US" sz="700" dirty="0">
                <a:solidFill>
                  <a:srgbClr val="000000"/>
                </a:solidFill>
                <a:effectLst/>
                <a:latin typeface="Times New Roman" panose="02020603050405020304" pitchFamily="18" charset="0"/>
                <a:ea typeface="Times New Roman" panose="02020603050405020304" pitchFamily="18" charset="0"/>
              </a:rPr>
              <a:t> </a:t>
            </a:r>
            <a:r>
              <a:rPr lang="en-US" sz="700" b="1" dirty="0">
                <a:solidFill>
                  <a:srgbClr val="000000"/>
                </a:solidFill>
                <a:effectLst/>
                <a:latin typeface="Times New Roman" panose="02020603050405020304" pitchFamily="18" charset="0"/>
                <a:ea typeface="Times New Roman" panose="02020603050405020304" pitchFamily="18" charset="0"/>
              </a:rPr>
              <a:t>Actor</a:t>
            </a:r>
            <a:r>
              <a:rPr lang="en-US" sz="700" dirty="0">
                <a:solidFill>
                  <a:srgbClr val="000000"/>
                </a:solidFill>
                <a:effectLst/>
                <a:latin typeface="Times New Roman" panose="02020603050405020304" pitchFamily="18" charset="0"/>
                <a:ea typeface="Times New Roman" panose="02020603050405020304" pitchFamily="18" charset="0"/>
              </a:rPr>
              <a:t>: Unknown</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References</a:t>
            </a:r>
            <a:r>
              <a:rPr lang="en-US" sz="700" dirty="0">
                <a:solidFill>
                  <a:srgbClr val="000000"/>
                </a:solidFill>
                <a:effectLst/>
                <a:latin typeface="Times New Roman" panose="02020603050405020304" pitchFamily="18" charset="0"/>
                <a:ea typeface="Times New Roman" panose="02020603050405020304" pitchFamily="18" charset="0"/>
              </a:rPr>
              <a:t>: </a:t>
            </a:r>
            <a:r>
              <a:rPr lang="en-US" sz="700" u="sng" dirty="0">
                <a:solidFill>
                  <a:srgbClr val="1155CC"/>
                </a:solidFill>
                <a:effectLst/>
                <a:latin typeface="Times New Roman" panose="02020603050405020304" pitchFamily="18" charset="0"/>
                <a:ea typeface="Times New Roman" panose="02020603050405020304" pitchFamily="18" charset="0"/>
                <a:hlinkClick r:id="rId2"/>
              </a:rPr>
              <a:t>Microsoft</a:t>
            </a:r>
            <a:endParaRPr lang="en-US" sz="7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700" b="1" dirty="0">
                <a:solidFill>
                  <a:srgbClr val="000000"/>
                </a:solidFill>
                <a:effectLst/>
                <a:latin typeface="Times New Roman" panose="02020603050405020304" pitchFamily="18" charset="0"/>
                <a:ea typeface="Times New Roman" panose="02020603050405020304" pitchFamily="18" charset="0"/>
              </a:rPr>
              <a:t>3-13-2022 – </a:t>
            </a:r>
            <a:r>
              <a:rPr lang="en-US" sz="700" b="1" dirty="0" err="1">
                <a:solidFill>
                  <a:srgbClr val="000000"/>
                </a:solidFill>
                <a:effectLst/>
                <a:latin typeface="Times New Roman" panose="02020603050405020304" pitchFamily="18" charset="0"/>
                <a:ea typeface="Times New Roman" panose="02020603050405020304" pitchFamily="18" charset="0"/>
              </a:rPr>
              <a:t>CaddyWiper</a:t>
            </a:r>
            <a:r>
              <a:rPr lang="en-US" sz="700" b="1" dirty="0">
                <a:solidFill>
                  <a:srgbClr val="000000"/>
                </a:solidFill>
                <a:effectLst/>
                <a:latin typeface="Times New Roman" panose="02020603050405020304" pitchFamily="18" charset="0"/>
                <a:ea typeface="Times New Roman" panose="02020603050405020304" pitchFamily="18" charset="0"/>
              </a:rPr>
              <a:t> By</a:t>
            </a:r>
            <a:r>
              <a:rPr lang="en-US" sz="700" dirty="0">
                <a:solidFill>
                  <a:srgbClr val="000000"/>
                </a:solidFill>
                <a:effectLst/>
                <a:latin typeface="Times New Roman" panose="02020603050405020304" pitchFamily="18" charset="0"/>
                <a:ea typeface="Times New Roman" panose="02020603050405020304" pitchFamily="18" charset="0"/>
              </a:rPr>
              <a:t>: Russia</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Victim</a:t>
            </a:r>
            <a:r>
              <a:rPr lang="en-US" sz="700" dirty="0">
                <a:solidFill>
                  <a:srgbClr val="000000"/>
                </a:solidFill>
                <a:effectLst/>
                <a:latin typeface="Times New Roman" panose="02020603050405020304" pitchFamily="18" charset="0"/>
                <a:ea typeface="Times New Roman" panose="02020603050405020304" pitchFamily="18" charset="0"/>
              </a:rPr>
              <a:t>: Ukraine</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Type</a:t>
            </a:r>
            <a:r>
              <a:rPr lang="en-US" sz="700" dirty="0">
                <a:solidFill>
                  <a:srgbClr val="000000"/>
                </a:solidFill>
                <a:effectLst/>
                <a:latin typeface="Times New Roman" panose="02020603050405020304" pitchFamily="18" charset="0"/>
                <a:ea typeface="Times New Roman" panose="02020603050405020304" pitchFamily="18" charset="0"/>
              </a:rPr>
              <a:t>: Wiper</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Targets</a:t>
            </a:r>
            <a:r>
              <a:rPr lang="en-US" sz="700" dirty="0">
                <a:solidFill>
                  <a:srgbClr val="000000"/>
                </a:solidFill>
                <a:effectLst/>
                <a:latin typeface="Times New Roman" panose="02020603050405020304" pitchFamily="18" charset="0"/>
                <a:ea typeface="Times New Roman" panose="02020603050405020304" pitchFamily="18" charset="0"/>
              </a:rPr>
              <a:t>: Unknown</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Purpose:</a:t>
            </a:r>
            <a:r>
              <a:rPr lang="en-US" sz="700" dirty="0">
                <a:solidFill>
                  <a:srgbClr val="000000"/>
                </a:solidFill>
                <a:effectLst/>
                <a:latin typeface="Times New Roman" panose="02020603050405020304" pitchFamily="18" charset="0"/>
                <a:ea typeface="Times New Roman" panose="02020603050405020304" pitchFamily="18" charset="0"/>
              </a:rPr>
              <a:t> Destruction</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Impact</a:t>
            </a:r>
            <a:r>
              <a:rPr lang="en-US" sz="700" dirty="0">
                <a:solidFill>
                  <a:srgbClr val="000000"/>
                </a:solidFill>
                <a:effectLst/>
                <a:latin typeface="Times New Roman" panose="02020603050405020304" pitchFamily="18" charset="0"/>
                <a:ea typeface="Times New Roman" panose="02020603050405020304" pitchFamily="18" charset="0"/>
              </a:rPr>
              <a:t>: ESET researchers have uncovered yet another destructive data wiper that was used in attacks against a limited number of organizations in Ukraine. No code similarities to either </a:t>
            </a:r>
            <a:r>
              <a:rPr lang="en-US" sz="700" dirty="0" err="1">
                <a:solidFill>
                  <a:srgbClr val="000000"/>
                </a:solidFill>
                <a:effectLst/>
                <a:latin typeface="Times New Roman" panose="02020603050405020304" pitchFamily="18" charset="0"/>
                <a:ea typeface="Times New Roman" panose="02020603050405020304" pitchFamily="18" charset="0"/>
              </a:rPr>
              <a:t>HermeticWiper</a:t>
            </a:r>
            <a:r>
              <a:rPr lang="en-US" sz="700" dirty="0">
                <a:solidFill>
                  <a:srgbClr val="000000"/>
                </a:solidFill>
                <a:effectLst/>
                <a:latin typeface="Times New Roman" panose="02020603050405020304" pitchFamily="18" charset="0"/>
                <a:ea typeface="Times New Roman" panose="02020603050405020304" pitchFamily="18" charset="0"/>
              </a:rPr>
              <a:t> or </a:t>
            </a:r>
            <a:r>
              <a:rPr lang="en-US" sz="700" dirty="0" err="1">
                <a:solidFill>
                  <a:srgbClr val="000000"/>
                </a:solidFill>
                <a:effectLst/>
                <a:latin typeface="Times New Roman" panose="02020603050405020304" pitchFamily="18" charset="0"/>
                <a:ea typeface="Times New Roman" panose="02020603050405020304" pitchFamily="18" charset="0"/>
              </a:rPr>
              <a:t>IsaacWiper</a:t>
            </a:r>
            <a:r>
              <a:rPr lang="en-US" sz="700" dirty="0">
                <a:solidFill>
                  <a:srgbClr val="000000"/>
                </a:solidFill>
                <a:effectLst/>
                <a:latin typeface="Times New Roman" panose="02020603050405020304" pitchFamily="18" charset="0"/>
                <a:ea typeface="Times New Roman" panose="02020603050405020304" pitchFamily="18" charset="0"/>
              </a:rPr>
              <a:t> were identified. There’s evidence to suggest that the threat actors behind </a:t>
            </a:r>
            <a:r>
              <a:rPr lang="en-US" sz="700" dirty="0" err="1">
                <a:solidFill>
                  <a:srgbClr val="000000"/>
                </a:solidFill>
                <a:effectLst/>
                <a:latin typeface="Times New Roman" panose="02020603050405020304" pitchFamily="18" charset="0"/>
                <a:ea typeface="Times New Roman" panose="02020603050405020304" pitchFamily="18" charset="0"/>
              </a:rPr>
              <a:t>CaddyWiper</a:t>
            </a:r>
            <a:r>
              <a:rPr lang="en-US" sz="700" dirty="0">
                <a:solidFill>
                  <a:srgbClr val="000000"/>
                </a:solidFill>
                <a:effectLst/>
                <a:latin typeface="Times New Roman" panose="02020603050405020304" pitchFamily="18" charset="0"/>
                <a:ea typeface="Times New Roman" panose="02020603050405020304" pitchFamily="18" charset="0"/>
              </a:rPr>
              <a:t> infiltrated the target’s network before executing the wiper.</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Confidence</a:t>
            </a:r>
            <a:r>
              <a:rPr lang="en-US" sz="700" dirty="0">
                <a:solidFill>
                  <a:srgbClr val="000000"/>
                </a:solidFill>
                <a:effectLst/>
                <a:latin typeface="Times New Roman" panose="02020603050405020304" pitchFamily="18" charset="0"/>
                <a:ea typeface="Times New Roman" panose="02020603050405020304" pitchFamily="18" charset="0"/>
              </a:rPr>
              <a:t>: Confirmed</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Threat</a:t>
            </a:r>
            <a:r>
              <a:rPr lang="en-US" sz="700" dirty="0">
                <a:solidFill>
                  <a:srgbClr val="000000"/>
                </a:solidFill>
                <a:effectLst/>
                <a:latin typeface="Times New Roman" panose="02020603050405020304" pitchFamily="18" charset="0"/>
                <a:ea typeface="Times New Roman" panose="02020603050405020304" pitchFamily="18" charset="0"/>
              </a:rPr>
              <a:t> </a:t>
            </a:r>
            <a:r>
              <a:rPr lang="en-US" sz="700" b="1" dirty="0">
                <a:solidFill>
                  <a:srgbClr val="000000"/>
                </a:solidFill>
                <a:effectLst/>
                <a:latin typeface="Times New Roman" panose="02020603050405020304" pitchFamily="18" charset="0"/>
                <a:ea typeface="Times New Roman" panose="02020603050405020304" pitchFamily="18" charset="0"/>
              </a:rPr>
              <a:t>Actor</a:t>
            </a:r>
            <a:r>
              <a:rPr lang="en-US" sz="700" dirty="0">
                <a:solidFill>
                  <a:srgbClr val="000000"/>
                </a:solidFill>
                <a:effectLst/>
                <a:latin typeface="Times New Roman" panose="02020603050405020304" pitchFamily="18" charset="0"/>
                <a:ea typeface="Times New Roman" panose="02020603050405020304" pitchFamily="18" charset="0"/>
              </a:rPr>
              <a:t>: Sandworm</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SzPts val="1000"/>
              <a:buNone/>
              <a:tabLst>
                <a:tab pos="457200" algn="l"/>
              </a:tabLst>
            </a:pPr>
            <a:r>
              <a:rPr lang="en-US" sz="700" dirty="0">
                <a:solidFill>
                  <a:srgbClr val="000000"/>
                </a:solidFill>
                <a:effectLst/>
                <a:latin typeface="Times New Roman" panose="02020603050405020304" pitchFamily="18" charset="0"/>
                <a:ea typeface="Times New Roman" panose="02020603050405020304" pitchFamily="18" charset="0"/>
              </a:rPr>
              <a:t> </a:t>
            </a:r>
            <a:r>
              <a:rPr lang="en-US" sz="700" b="1" dirty="0">
                <a:solidFill>
                  <a:srgbClr val="000000"/>
                </a:solidFill>
                <a:effectLst/>
                <a:latin typeface="Times New Roman" panose="02020603050405020304" pitchFamily="18" charset="0"/>
                <a:ea typeface="Times New Roman" panose="02020603050405020304" pitchFamily="18" charset="0"/>
              </a:rPr>
              <a:t>References</a:t>
            </a:r>
            <a:r>
              <a:rPr lang="en-US" sz="700" dirty="0">
                <a:solidFill>
                  <a:srgbClr val="000000"/>
                </a:solidFill>
                <a:effectLst/>
                <a:latin typeface="Times New Roman" panose="02020603050405020304" pitchFamily="18" charset="0"/>
                <a:ea typeface="Times New Roman" panose="02020603050405020304" pitchFamily="18" charset="0"/>
              </a:rPr>
              <a:t>:</a:t>
            </a:r>
            <a:r>
              <a:rPr lang="en-US" sz="700" u="sng" dirty="0">
                <a:solidFill>
                  <a:srgbClr val="000000"/>
                </a:solidFill>
                <a:effectLst/>
                <a:latin typeface="Times New Roman" panose="02020603050405020304" pitchFamily="18" charset="0"/>
                <a:ea typeface="Times New Roman" panose="02020603050405020304" pitchFamily="18" charset="0"/>
                <a:hlinkClick r:id="rId3"/>
              </a:rPr>
              <a:t> </a:t>
            </a:r>
            <a:r>
              <a:rPr lang="en-US" sz="700" u="sng" dirty="0">
                <a:solidFill>
                  <a:srgbClr val="1155CC"/>
                </a:solidFill>
                <a:effectLst/>
                <a:latin typeface="Times New Roman" panose="02020603050405020304" pitchFamily="18" charset="0"/>
                <a:ea typeface="Times New Roman" panose="02020603050405020304" pitchFamily="18" charset="0"/>
                <a:hlinkClick r:id="rId3"/>
              </a:rPr>
              <a:t>ESET</a:t>
            </a:r>
            <a:r>
              <a:rPr lang="en-US" sz="700" dirty="0">
                <a:solidFill>
                  <a:srgbClr val="000000"/>
                </a:solidFill>
                <a:effectLst/>
                <a:latin typeface="Times New Roman" panose="02020603050405020304" pitchFamily="18" charset="0"/>
                <a:ea typeface="Times New Roman" panose="02020603050405020304" pitchFamily="18" charset="0"/>
              </a:rPr>
              <a:t>,</a:t>
            </a:r>
            <a:r>
              <a:rPr lang="en-US" sz="700" u="sng" dirty="0">
                <a:solidFill>
                  <a:srgbClr val="000000"/>
                </a:solidFill>
                <a:effectLst/>
                <a:latin typeface="Times New Roman" panose="02020603050405020304" pitchFamily="18" charset="0"/>
                <a:ea typeface="Times New Roman" panose="02020603050405020304" pitchFamily="18" charset="0"/>
                <a:hlinkClick r:id="rId4"/>
              </a:rPr>
              <a:t> </a:t>
            </a:r>
            <a:r>
              <a:rPr lang="en-US" sz="700" u="sng" dirty="0">
                <a:solidFill>
                  <a:srgbClr val="1155CC"/>
                </a:solidFill>
                <a:effectLst/>
                <a:latin typeface="Times New Roman" panose="02020603050405020304" pitchFamily="18" charset="0"/>
                <a:ea typeface="Times New Roman" panose="02020603050405020304" pitchFamily="18" charset="0"/>
                <a:hlinkClick r:id="rId4"/>
              </a:rPr>
              <a:t>Bleeping Computer</a:t>
            </a:r>
            <a:endParaRPr lang="en-US" sz="700" dirty="0">
              <a:solidFill>
                <a:srgbClr val="000000"/>
              </a:solidFill>
              <a:effectLst/>
              <a:latin typeface="Times New Roman" panose="02020603050405020304" pitchFamily="18" charset="0"/>
              <a:ea typeface="Calibri" panose="020F0502020204030204" pitchFamily="34" charset="0"/>
            </a:endParaRPr>
          </a:p>
          <a:p>
            <a:pPr marL="0" indent="0">
              <a:buNone/>
            </a:pPr>
            <a:endParaRPr lang="en-US" sz="700" dirty="0"/>
          </a:p>
        </p:txBody>
      </p:sp>
      <p:sp>
        <p:nvSpPr>
          <p:cNvPr id="4" name="Slide Number Placeholder 3">
            <a:extLst>
              <a:ext uri="{FF2B5EF4-FFF2-40B4-BE49-F238E27FC236}">
                <a16:creationId xmlns:a16="http://schemas.microsoft.com/office/drawing/2014/main" id="{EE7EAE9B-FC24-418D-BFD6-EDBE1013C70B}"/>
              </a:ext>
            </a:extLst>
          </p:cNvPr>
          <p:cNvSpPr>
            <a:spLocks noGrp="1"/>
          </p:cNvSpPr>
          <p:nvPr>
            <p:ph type="sldNum" sz="quarter" idx="10"/>
          </p:nvPr>
        </p:nvSpPr>
        <p:spPr/>
        <p:txBody>
          <a:bodyPr/>
          <a:lstStyle/>
          <a:p>
            <a:pPr>
              <a:defRPr/>
            </a:pPr>
            <a:fld id="{EF611178-6C3A-F247-8731-699DBDA96700}" type="slidenum">
              <a:rPr lang="en-US" altLang="en-US" smtClean="0"/>
              <a:pPr>
                <a:defRPr/>
              </a:pPr>
              <a:t>31</a:t>
            </a:fld>
            <a:endParaRPr lang="en-US" altLang="en-US" dirty="0"/>
          </a:p>
        </p:txBody>
      </p:sp>
    </p:spTree>
    <p:extLst>
      <p:ext uri="{BB962C8B-B14F-4D97-AF65-F5344CB8AC3E}">
        <p14:creationId xmlns:p14="http://schemas.microsoft.com/office/powerpoint/2010/main" val="42708965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DF20-23E6-490A-A7B5-7F2F2A889CE2}"/>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2AE4D022-3C35-4ABF-A46D-464A04CEE835}"/>
              </a:ext>
            </a:extLst>
          </p:cNvPr>
          <p:cNvSpPr>
            <a:spLocks noGrp="1"/>
          </p:cNvSpPr>
          <p:nvPr>
            <p:ph idx="1"/>
          </p:nvPr>
        </p:nvSpPr>
        <p:spPr/>
        <p:txBody>
          <a:bodyPr/>
          <a:lstStyle/>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3-14-2022 – </a:t>
            </a:r>
            <a:r>
              <a:rPr lang="en-US" sz="600" b="1" dirty="0" err="1">
                <a:solidFill>
                  <a:srgbClr val="000000"/>
                </a:solidFill>
                <a:effectLst/>
                <a:latin typeface="Times New Roman" panose="02020603050405020304" pitchFamily="18" charset="0"/>
                <a:ea typeface="Times New Roman" panose="02020603050405020304" pitchFamily="18" charset="0"/>
              </a:rPr>
              <a:t>CaddyWiper</a:t>
            </a:r>
            <a:r>
              <a:rPr lang="en-US" sz="600" b="1" dirty="0">
                <a:solidFill>
                  <a:srgbClr val="000000"/>
                </a:solidFill>
                <a:effectLst/>
                <a:latin typeface="Times New Roman" panose="02020603050405020304" pitchFamily="18" charset="0"/>
                <a:ea typeface="Times New Roman" panose="02020603050405020304" pitchFamily="18" charset="0"/>
              </a:rPr>
              <a:t> </a:t>
            </a:r>
            <a:r>
              <a:rPr lang="en-US" sz="600" dirty="0">
                <a:solidFill>
                  <a:srgbClr val="000000"/>
                </a:solidFill>
                <a:effectLst/>
                <a:latin typeface="Times New Roman" panose="02020603050405020304" pitchFamily="18" charset="0"/>
                <a:ea typeface="Times New Roman" panose="02020603050405020304" pitchFamily="18" charset="0"/>
              </a:rPr>
              <a:t>Deployment of </a:t>
            </a:r>
            <a:r>
              <a:rPr lang="en-US" sz="600" dirty="0" err="1">
                <a:solidFill>
                  <a:srgbClr val="000000"/>
                </a:solidFill>
                <a:effectLst/>
                <a:latin typeface="Times New Roman" panose="02020603050405020304" pitchFamily="18" charset="0"/>
                <a:ea typeface="Times New Roman" panose="02020603050405020304" pitchFamily="18" charset="0"/>
              </a:rPr>
              <a:t>CaddyWiper</a:t>
            </a:r>
            <a:r>
              <a:rPr lang="en-US" sz="600" dirty="0">
                <a:solidFill>
                  <a:srgbClr val="000000"/>
                </a:solidFill>
                <a:effectLst/>
                <a:latin typeface="Times New Roman" panose="02020603050405020304" pitchFamily="18" charset="0"/>
                <a:ea typeface="Times New Roman" panose="02020603050405020304" pitchFamily="18" charset="0"/>
              </a:rPr>
              <a:t> against a Ukrainian bank</a:t>
            </a:r>
            <a:endParaRPr lang="en-US" sz="6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3-16-2022 – </a:t>
            </a:r>
            <a:r>
              <a:rPr lang="en-US" sz="600" b="1" dirty="0" err="1">
                <a:solidFill>
                  <a:srgbClr val="000000"/>
                </a:solidFill>
                <a:effectLst/>
                <a:latin typeface="Times New Roman" panose="02020603050405020304" pitchFamily="18" charset="0"/>
                <a:ea typeface="Times New Roman" panose="02020603050405020304" pitchFamily="18" charset="0"/>
              </a:rPr>
              <a:t>DoubleZero</a:t>
            </a:r>
            <a:r>
              <a:rPr lang="en-US" sz="600" b="1" dirty="0">
                <a:solidFill>
                  <a:srgbClr val="000000"/>
                </a:solidFill>
                <a:effectLst/>
                <a:latin typeface="Times New Roman" panose="02020603050405020304" pitchFamily="18" charset="0"/>
                <a:ea typeface="Times New Roman" panose="02020603050405020304" pitchFamily="18" charset="0"/>
              </a:rPr>
              <a:t> By</a:t>
            </a:r>
            <a:r>
              <a:rPr lang="en-US" sz="600" dirty="0">
                <a:solidFill>
                  <a:srgbClr val="000000"/>
                </a:solidFill>
                <a:effectLst/>
                <a:latin typeface="Times New Roman" panose="02020603050405020304" pitchFamily="18" charset="0"/>
                <a:ea typeface="Times New Roman" panose="02020603050405020304" pitchFamily="18" charset="0"/>
              </a:rPr>
              <a:t>: Russia</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Victim</a:t>
            </a:r>
            <a:r>
              <a:rPr lang="en-US" sz="600" dirty="0">
                <a:solidFill>
                  <a:srgbClr val="000000"/>
                </a:solidFill>
                <a:effectLst/>
                <a:latin typeface="Times New Roman" panose="02020603050405020304" pitchFamily="18" charset="0"/>
                <a:ea typeface="Times New Roman" panose="02020603050405020304" pitchFamily="18" charset="0"/>
              </a:rPr>
              <a:t>: Ukraine</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Type</a:t>
            </a:r>
            <a:r>
              <a:rPr lang="en-US" sz="600" dirty="0">
                <a:solidFill>
                  <a:srgbClr val="000000"/>
                </a:solidFill>
                <a:effectLst/>
                <a:latin typeface="Times New Roman" panose="02020603050405020304" pitchFamily="18" charset="0"/>
                <a:ea typeface="Times New Roman" panose="02020603050405020304" pitchFamily="18" charset="0"/>
              </a:rPr>
              <a:t>: Wiper</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Targets</a:t>
            </a:r>
            <a:r>
              <a:rPr lang="en-US" sz="600" dirty="0">
                <a:solidFill>
                  <a:srgbClr val="000000"/>
                </a:solidFill>
                <a:effectLst/>
                <a:latin typeface="Times New Roman" panose="02020603050405020304" pitchFamily="18" charset="0"/>
                <a:ea typeface="Times New Roman" panose="02020603050405020304" pitchFamily="18" charset="0"/>
              </a:rPr>
              <a:t>: Unknown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Purpose:</a:t>
            </a:r>
            <a:r>
              <a:rPr lang="en-US" sz="600" dirty="0">
                <a:solidFill>
                  <a:srgbClr val="000000"/>
                </a:solidFill>
                <a:effectLst/>
                <a:latin typeface="Times New Roman" panose="02020603050405020304" pitchFamily="18" charset="0"/>
                <a:ea typeface="Times New Roman" panose="02020603050405020304" pitchFamily="18" charset="0"/>
              </a:rPr>
              <a:t> Destruction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Impact</a:t>
            </a:r>
            <a:r>
              <a:rPr lang="en-US" sz="600" dirty="0">
                <a:solidFill>
                  <a:srgbClr val="000000"/>
                </a:solidFill>
                <a:effectLst/>
                <a:latin typeface="Times New Roman" panose="02020603050405020304" pitchFamily="18" charset="0"/>
                <a:ea typeface="Times New Roman" panose="02020603050405020304" pitchFamily="18" charset="0"/>
              </a:rPr>
              <a:t>: On March 17, CERT-UA discovered several ZIP archives of a destructive malware dubbed “</a:t>
            </a:r>
            <a:r>
              <a:rPr lang="en-US" sz="600" dirty="0" err="1">
                <a:solidFill>
                  <a:srgbClr val="000000"/>
                </a:solidFill>
                <a:effectLst/>
                <a:latin typeface="Times New Roman" panose="02020603050405020304" pitchFamily="18" charset="0"/>
                <a:ea typeface="Times New Roman" panose="02020603050405020304" pitchFamily="18" charset="0"/>
              </a:rPr>
              <a:t>DoubleZero</a:t>
            </a:r>
            <a:r>
              <a:rPr lang="en-US" sz="600" dirty="0">
                <a:solidFill>
                  <a:srgbClr val="000000"/>
                </a:solidFill>
                <a:effectLst/>
                <a:latin typeface="Times New Roman" panose="02020603050405020304" pitchFamily="18" charset="0"/>
                <a:ea typeface="Times New Roman" panose="02020603050405020304" pitchFamily="18" charset="0"/>
              </a:rPr>
              <a:t>.” The activity is tracked by the UAC-0088 identifier and is directly related to attempts to violate the regular mode of operation of information systems of Ukrainian enterprises.</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Confidence</a:t>
            </a:r>
            <a:r>
              <a:rPr lang="en-US" sz="600" dirty="0">
                <a:solidFill>
                  <a:srgbClr val="000000"/>
                </a:solidFill>
                <a:effectLst/>
                <a:latin typeface="Times New Roman" panose="02020603050405020304" pitchFamily="18" charset="0"/>
                <a:ea typeface="Times New Roman" panose="02020603050405020304" pitchFamily="18" charset="0"/>
              </a:rPr>
              <a:t>: Confirmed</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Threat</a:t>
            </a: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b="1" dirty="0">
                <a:solidFill>
                  <a:srgbClr val="000000"/>
                </a:solidFill>
                <a:effectLst/>
                <a:latin typeface="Times New Roman" panose="02020603050405020304" pitchFamily="18" charset="0"/>
                <a:ea typeface="Times New Roman" panose="02020603050405020304" pitchFamily="18" charset="0"/>
              </a:rPr>
              <a:t>Actor</a:t>
            </a:r>
            <a:r>
              <a:rPr lang="en-US" sz="600" dirty="0">
                <a:solidFill>
                  <a:srgbClr val="000000"/>
                </a:solidFill>
                <a:effectLst/>
                <a:latin typeface="Times New Roman" panose="02020603050405020304" pitchFamily="18" charset="0"/>
                <a:ea typeface="Times New Roman" panose="02020603050405020304" pitchFamily="18" charset="0"/>
              </a:rPr>
              <a:t>: UAC-0088</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b="1" dirty="0">
                <a:solidFill>
                  <a:srgbClr val="000000"/>
                </a:solidFill>
                <a:effectLst/>
                <a:latin typeface="Times New Roman" panose="02020603050405020304" pitchFamily="18" charset="0"/>
                <a:ea typeface="Times New Roman" panose="02020603050405020304" pitchFamily="18" charset="0"/>
              </a:rPr>
              <a:t>References</a:t>
            </a:r>
            <a:r>
              <a:rPr lang="en-US" sz="600" dirty="0">
                <a:solidFill>
                  <a:srgbClr val="000000"/>
                </a:solidFill>
                <a:effectLst/>
                <a:latin typeface="Times New Roman" panose="02020603050405020304" pitchFamily="18" charset="0"/>
                <a:ea typeface="Times New Roman" panose="02020603050405020304" pitchFamily="18" charset="0"/>
              </a:rPr>
              <a:t>:</a:t>
            </a:r>
            <a:r>
              <a:rPr lang="en-US" sz="600" u="sng" dirty="0">
                <a:solidFill>
                  <a:srgbClr val="000000"/>
                </a:solidFill>
                <a:effectLst/>
                <a:latin typeface="Times New Roman" panose="02020603050405020304" pitchFamily="18" charset="0"/>
                <a:ea typeface="Times New Roman" panose="02020603050405020304" pitchFamily="18" charset="0"/>
                <a:hlinkClick r:id="rId2"/>
              </a:rPr>
              <a:t> </a:t>
            </a:r>
            <a:r>
              <a:rPr lang="en-US" sz="600" u="sng" dirty="0">
                <a:solidFill>
                  <a:srgbClr val="1155CC"/>
                </a:solidFill>
                <a:effectLst/>
                <a:latin typeface="Times New Roman" panose="02020603050405020304" pitchFamily="18" charset="0"/>
                <a:ea typeface="Times New Roman" panose="02020603050405020304" pitchFamily="18" charset="0"/>
                <a:hlinkClick r:id="rId3"/>
              </a:rPr>
              <a:t>CERT-UA</a:t>
            </a: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u="sng" dirty="0">
                <a:solidFill>
                  <a:srgbClr val="1155CC"/>
                </a:solidFill>
                <a:effectLst/>
                <a:latin typeface="Times New Roman" panose="02020603050405020304" pitchFamily="18" charset="0"/>
                <a:ea typeface="Times New Roman" panose="02020603050405020304" pitchFamily="18" charset="0"/>
                <a:hlinkClick r:id="rId4"/>
              </a:rPr>
              <a:t>SOC Prime</a:t>
            </a:r>
            <a:endParaRPr lang="en-US" sz="6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4-1-2022 – </a:t>
            </a:r>
            <a:r>
              <a:rPr lang="en-US" sz="600" b="1" dirty="0" err="1">
                <a:solidFill>
                  <a:srgbClr val="000000"/>
                </a:solidFill>
                <a:effectLst/>
                <a:latin typeface="Times New Roman" panose="02020603050405020304" pitchFamily="18" charset="0"/>
                <a:ea typeface="Times New Roman" panose="02020603050405020304" pitchFamily="18" charset="0"/>
              </a:rPr>
              <a:t>CaddyWiper</a:t>
            </a:r>
            <a:r>
              <a:rPr lang="en-US" sz="600" b="1" dirty="0">
                <a:solidFill>
                  <a:srgbClr val="000000"/>
                </a:solidFill>
                <a:effectLst/>
                <a:latin typeface="Times New Roman" panose="02020603050405020304" pitchFamily="18" charset="0"/>
                <a:ea typeface="Times New Roman" panose="02020603050405020304" pitchFamily="18" charset="0"/>
              </a:rPr>
              <a:t> </a:t>
            </a:r>
            <a:r>
              <a:rPr lang="en-US" sz="600" dirty="0">
                <a:solidFill>
                  <a:srgbClr val="000000"/>
                </a:solidFill>
                <a:effectLst/>
                <a:latin typeface="Times New Roman" panose="02020603050405020304" pitchFamily="18" charset="0"/>
                <a:ea typeface="Times New Roman" panose="02020603050405020304" pitchFamily="18" charset="0"/>
              </a:rPr>
              <a:t>Deployment of </a:t>
            </a:r>
            <a:r>
              <a:rPr lang="en-US" sz="600" dirty="0" err="1">
                <a:solidFill>
                  <a:srgbClr val="000000"/>
                </a:solidFill>
                <a:effectLst/>
                <a:latin typeface="Times New Roman" panose="02020603050405020304" pitchFamily="18" charset="0"/>
                <a:ea typeface="Times New Roman" panose="02020603050405020304" pitchFamily="18" charset="0"/>
              </a:rPr>
              <a:t>CaddyWiper</a:t>
            </a:r>
            <a:r>
              <a:rPr lang="en-US" sz="600" dirty="0">
                <a:solidFill>
                  <a:srgbClr val="000000"/>
                </a:solidFill>
                <a:effectLst/>
                <a:latin typeface="Times New Roman" panose="02020603050405020304" pitchFamily="18" charset="0"/>
                <a:ea typeface="Times New Roman" panose="02020603050405020304" pitchFamily="18" charset="0"/>
              </a:rPr>
              <a:t> against a Ukrainian governmental entity</a:t>
            </a:r>
            <a:endParaRPr lang="en-US" sz="6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4-8-2022 – </a:t>
            </a:r>
            <a:r>
              <a:rPr lang="en-US" sz="600" b="1" dirty="0" err="1">
                <a:solidFill>
                  <a:srgbClr val="000000"/>
                </a:solidFill>
                <a:effectLst/>
                <a:latin typeface="Times New Roman" panose="02020603050405020304" pitchFamily="18" charset="0"/>
                <a:ea typeface="Times New Roman" panose="02020603050405020304" pitchFamily="18" charset="0"/>
              </a:rPr>
              <a:t>CaddyWiper</a:t>
            </a:r>
            <a:r>
              <a:rPr lang="en-US" sz="600" b="1" dirty="0">
                <a:solidFill>
                  <a:srgbClr val="000000"/>
                </a:solidFill>
                <a:effectLst/>
                <a:latin typeface="Times New Roman" panose="02020603050405020304" pitchFamily="18" charset="0"/>
                <a:ea typeface="Times New Roman" panose="02020603050405020304" pitchFamily="18" charset="0"/>
              </a:rPr>
              <a:t> </a:t>
            </a:r>
            <a:r>
              <a:rPr lang="en-US" sz="600" dirty="0">
                <a:solidFill>
                  <a:srgbClr val="000000"/>
                </a:solidFill>
                <a:effectLst/>
                <a:latin typeface="Times New Roman" panose="02020603050405020304" pitchFamily="18" charset="0"/>
                <a:ea typeface="Times New Roman" panose="02020603050405020304" pitchFamily="18" charset="0"/>
              </a:rPr>
              <a:t>Deployment of </a:t>
            </a:r>
            <a:r>
              <a:rPr lang="en-US" sz="600" dirty="0" err="1">
                <a:solidFill>
                  <a:srgbClr val="000000"/>
                </a:solidFill>
                <a:effectLst/>
                <a:latin typeface="Times New Roman" panose="02020603050405020304" pitchFamily="18" charset="0"/>
                <a:ea typeface="Times New Roman" panose="02020603050405020304" pitchFamily="18" charset="0"/>
              </a:rPr>
              <a:t>CaddyWiper</a:t>
            </a:r>
            <a:r>
              <a:rPr lang="en-US" sz="600" dirty="0">
                <a:solidFill>
                  <a:srgbClr val="000000"/>
                </a:solidFill>
                <a:effectLst/>
                <a:latin typeface="Times New Roman" panose="02020603050405020304" pitchFamily="18" charset="0"/>
                <a:ea typeface="Times New Roman" panose="02020603050405020304" pitchFamily="18" charset="0"/>
              </a:rPr>
              <a:t> on some Windows machines and of Linux and Solaris destructive malware at the energy provider</a:t>
            </a:r>
            <a:endParaRPr lang="en-US" sz="6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All malware below was part of a single attack by Sandworm (Russian APT) on a Ukrainian energy system. </a:t>
            </a:r>
          </a:p>
          <a:p>
            <a:pPr marL="0" marR="0" indent="0">
              <a:lnSpc>
                <a:spcPct val="107000"/>
              </a:lnSpc>
              <a:spcBef>
                <a:spcPts val="1200"/>
              </a:spcBef>
              <a:spcAft>
                <a:spcPts val="1200"/>
              </a:spcAft>
              <a:buNone/>
            </a:pPr>
            <a:r>
              <a:rPr lang="en-US" sz="600" i="1" dirty="0">
                <a:solidFill>
                  <a:srgbClr val="000000"/>
                </a:solidFill>
                <a:effectLst/>
                <a:latin typeface="Times New Roman" panose="02020603050405020304" pitchFamily="18" charset="0"/>
                <a:ea typeface="Times New Roman" panose="02020603050405020304" pitchFamily="18" charset="0"/>
              </a:rPr>
              <a:t>https://www.welivesecurity.com/2022/04/12/industroyer2-industroyer-reloaded/</a:t>
            </a:r>
            <a:endParaRPr lang="en-US" sz="600" dirty="0">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600" dirty="0">
                <a:solidFill>
                  <a:srgbClr val="000000"/>
                </a:solidFill>
                <a:effectLst/>
                <a:latin typeface="Times New Roman" panose="02020603050405020304" pitchFamily="18" charset="0"/>
                <a:ea typeface="Times New Roman" panose="02020603050405020304" pitchFamily="18" charset="0"/>
              </a:rPr>
              <a:t>-------------------------------------------------------------------------------------------------------------------------------</a:t>
            </a:r>
            <a:endParaRPr lang="en-US" sz="600" dirty="0">
              <a:effectLst/>
              <a:latin typeface="Times New Roman" panose="02020603050405020304" pitchFamily="18" charset="0"/>
              <a:ea typeface="Calibri" panose="020F0502020204030204" pitchFamily="34" charset="0"/>
            </a:endParaRPr>
          </a:p>
          <a:p>
            <a:pPr marL="0" indent="0">
              <a:buNone/>
            </a:pPr>
            <a:endParaRPr lang="en-US" sz="600" dirty="0"/>
          </a:p>
        </p:txBody>
      </p:sp>
      <p:sp>
        <p:nvSpPr>
          <p:cNvPr id="4" name="Slide Number Placeholder 3">
            <a:extLst>
              <a:ext uri="{FF2B5EF4-FFF2-40B4-BE49-F238E27FC236}">
                <a16:creationId xmlns:a16="http://schemas.microsoft.com/office/drawing/2014/main" id="{8FD7949B-5E79-4FA2-8939-6A54089E780A}"/>
              </a:ext>
            </a:extLst>
          </p:cNvPr>
          <p:cNvSpPr>
            <a:spLocks noGrp="1"/>
          </p:cNvSpPr>
          <p:nvPr>
            <p:ph type="sldNum" sz="quarter" idx="10"/>
          </p:nvPr>
        </p:nvSpPr>
        <p:spPr/>
        <p:txBody>
          <a:bodyPr/>
          <a:lstStyle/>
          <a:p>
            <a:pPr>
              <a:defRPr/>
            </a:pPr>
            <a:fld id="{EF611178-6C3A-F247-8731-699DBDA96700}" type="slidenum">
              <a:rPr lang="en-US" altLang="en-US" smtClean="0"/>
              <a:pPr>
                <a:defRPr/>
              </a:pPr>
              <a:t>32</a:t>
            </a:fld>
            <a:endParaRPr lang="en-US" altLang="en-US" dirty="0"/>
          </a:p>
        </p:txBody>
      </p:sp>
    </p:spTree>
    <p:extLst>
      <p:ext uri="{BB962C8B-B14F-4D97-AF65-F5344CB8AC3E}">
        <p14:creationId xmlns:p14="http://schemas.microsoft.com/office/powerpoint/2010/main" val="170312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385E-34C2-4965-814E-8F523AE65F8D}"/>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49FAC8B1-6202-48F2-B97E-F48CB61D1B5E}"/>
              </a:ext>
            </a:extLst>
          </p:cNvPr>
          <p:cNvSpPr>
            <a:spLocks noGrp="1"/>
          </p:cNvSpPr>
          <p:nvPr>
            <p:ph idx="1"/>
          </p:nvPr>
        </p:nvSpPr>
        <p:spPr>
          <a:xfrm>
            <a:off x="81280" y="769351"/>
            <a:ext cx="8605520" cy="3831379"/>
          </a:xfrm>
        </p:spPr>
        <p:txBody>
          <a:bodyPr/>
          <a:lstStyle/>
          <a:p>
            <a:pPr marL="0" marR="0" indent="0">
              <a:lnSpc>
                <a:spcPct val="107000"/>
              </a:lnSpc>
              <a:spcBef>
                <a:spcPts val="1200"/>
              </a:spcBef>
              <a:spcAft>
                <a:spcPts val="1200"/>
              </a:spcAft>
              <a:buNone/>
            </a:pPr>
            <a:r>
              <a:rPr lang="en-US" sz="1050" b="1" dirty="0">
                <a:solidFill>
                  <a:srgbClr val="000000"/>
                </a:solidFill>
                <a:effectLst/>
                <a:latin typeface="Times New Roman" panose="02020603050405020304" pitchFamily="18" charset="0"/>
                <a:ea typeface="Times New Roman" panose="02020603050405020304" pitchFamily="18" charset="0"/>
              </a:rPr>
              <a:t>4-8-2022 – Industroyer2 </a:t>
            </a:r>
            <a:r>
              <a:rPr lang="en-US" sz="1050" dirty="0">
                <a:solidFill>
                  <a:srgbClr val="000000"/>
                </a:solidFill>
                <a:effectLst/>
                <a:latin typeface="Times New Roman" panose="02020603050405020304" pitchFamily="18" charset="0"/>
                <a:ea typeface="Times New Roman" panose="02020603050405020304" pitchFamily="18" charset="0"/>
              </a:rPr>
              <a:t>The second iteration of </a:t>
            </a:r>
            <a:r>
              <a:rPr lang="en-US" sz="1050" dirty="0" err="1">
                <a:solidFill>
                  <a:srgbClr val="000000"/>
                </a:solidFill>
                <a:effectLst/>
                <a:latin typeface="Times New Roman" panose="02020603050405020304" pitchFamily="18" charset="0"/>
                <a:ea typeface="Times New Roman" panose="02020603050405020304" pitchFamily="18" charset="0"/>
              </a:rPr>
              <a:t>Industroyer</a:t>
            </a:r>
            <a:r>
              <a:rPr lang="en-US" sz="1050" dirty="0">
                <a:solidFill>
                  <a:srgbClr val="000000"/>
                </a:solidFill>
                <a:effectLst/>
                <a:latin typeface="Times New Roman" panose="02020603050405020304" pitchFamily="18" charset="0"/>
                <a:ea typeface="Times New Roman" panose="02020603050405020304" pitchFamily="18" charset="0"/>
              </a:rPr>
              <a:t> malware used to destroy and disrupt energy ICS systems</a:t>
            </a:r>
            <a:endParaRPr lang="en-US" sz="105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1050" b="1" dirty="0">
                <a:solidFill>
                  <a:srgbClr val="000000"/>
                </a:solidFill>
                <a:effectLst/>
                <a:latin typeface="Times New Roman" panose="02020603050405020304" pitchFamily="18" charset="0"/>
                <a:ea typeface="Times New Roman" panose="02020603050405020304" pitchFamily="18" charset="0"/>
              </a:rPr>
              <a:t>4-8-2022 – ORCSHRED </a:t>
            </a:r>
            <a:r>
              <a:rPr lang="en-US" sz="1050" dirty="0">
                <a:solidFill>
                  <a:srgbClr val="000000"/>
                </a:solidFill>
                <a:effectLst/>
                <a:latin typeface="Times New Roman" panose="02020603050405020304" pitchFamily="18" charset="0"/>
                <a:ea typeface="Times New Roman" panose="02020603050405020304" pitchFamily="18" charset="0"/>
              </a:rPr>
              <a:t>Linux and Solaris wiper used with Industroyer2</a:t>
            </a:r>
            <a:endParaRPr lang="en-US" sz="105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1050" b="1" dirty="0">
                <a:solidFill>
                  <a:srgbClr val="000000"/>
                </a:solidFill>
                <a:effectLst/>
                <a:latin typeface="Times New Roman" panose="02020603050405020304" pitchFamily="18" charset="0"/>
                <a:ea typeface="Times New Roman" panose="02020603050405020304" pitchFamily="18" charset="0"/>
              </a:rPr>
              <a:t>4-8-2022 – AWFULSHRED </a:t>
            </a:r>
            <a:r>
              <a:rPr lang="en-US" sz="1050" dirty="0">
                <a:solidFill>
                  <a:srgbClr val="000000"/>
                </a:solidFill>
                <a:effectLst/>
                <a:latin typeface="Times New Roman" panose="02020603050405020304" pitchFamily="18" charset="0"/>
                <a:ea typeface="Times New Roman" panose="02020603050405020304" pitchFamily="18" charset="0"/>
              </a:rPr>
              <a:t>Linux and Solaris wiper used with Industroyer2</a:t>
            </a:r>
            <a:endParaRPr lang="en-US" sz="105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1050" b="1" dirty="0">
                <a:solidFill>
                  <a:srgbClr val="000000"/>
                </a:solidFill>
                <a:effectLst/>
                <a:latin typeface="Times New Roman" panose="02020603050405020304" pitchFamily="18" charset="0"/>
                <a:ea typeface="Times New Roman" panose="02020603050405020304" pitchFamily="18" charset="0"/>
              </a:rPr>
              <a:t>4-8-2022 – SOLOSHRED </a:t>
            </a:r>
            <a:r>
              <a:rPr lang="en-US" sz="1050" dirty="0">
                <a:solidFill>
                  <a:srgbClr val="000000"/>
                </a:solidFill>
                <a:effectLst/>
                <a:latin typeface="Times New Roman" panose="02020603050405020304" pitchFamily="18" charset="0"/>
                <a:ea typeface="Times New Roman" panose="02020603050405020304" pitchFamily="18" charset="0"/>
              </a:rPr>
              <a:t>Linux and Solaris wiper used with Industroyer2</a:t>
            </a:r>
            <a:endParaRPr lang="en-US" sz="105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1050" b="1" dirty="0">
                <a:solidFill>
                  <a:srgbClr val="000000"/>
                </a:solidFill>
                <a:effectLst/>
                <a:latin typeface="Times New Roman" panose="02020603050405020304" pitchFamily="18" charset="0"/>
                <a:ea typeface="Times New Roman" panose="02020603050405020304" pitchFamily="18" charset="0"/>
              </a:rPr>
              <a:t>4-8-2022 – </a:t>
            </a:r>
            <a:r>
              <a:rPr lang="en-US" sz="1050" b="1" dirty="0" err="1">
                <a:solidFill>
                  <a:srgbClr val="000000"/>
                </a:solidFill>
                <a:effectLst/>
                <a:latin typeface="Times New Roman" panose="02020603050405020304" pitchFamily="18" charset="0"/>
                <a:ea typeface="Times New Roman" panose="02020603050405020304" pitchFamily="18" charset="0"/>
              </a:rPr>
              <a:t>CaddyWiper</a:t>
            </a:r>
            <a:r>
              <a:rPr lang="en-US" sz="1050" b="1" dirty="0">
                <a:solidFill>
                  <a:srgbClr val="000000"/>
                </a:solidFill>
                <a:effectLst/>
                <a:latin typeface="Times New Roman" panose="02020603050405020304" pitchFamily="18" charset="0"/>
                <a:ea typeface="Times New Roman" panose="02020603050405020304" pitchFamily="18" charset="0"/>
              </a:rPr>
              <a:t> </a:t>
            </a:r>
            <a:r>
              <a:rPr lang="en-US" sz="1050" dirty="0">
                <a:solidFill>
                  <a:srgbClr val="000000"/>
                </a:solidFill>
                <a:effectLst/>
                <a:latin typeface="Times New Roman" panose="02020603050405020304" pitchFamily="18" charset="0"/>
                <a:ea typeface="Times New Roman" panose="02020603050405020304" pitchFamily="18" charset="0"/>
              </a:rPr>
              <a:t>Deployment of </a:t>
            </a:r>
            <a:r>
              <a:rPr lang="en-US" sz="1050" dirty="0" err="1">
                <a:solidFill>
                  <a:srgbClr val="000000"/>
                </a:solidFill>
                <a:effectLst/>
                <a:latin typeface="Times New Roman" panose="02020603050405020304" pitchFamily="18" charset="0"/>
                <a:ea typeface="Times New Roman" panose="02020603050405020304" pitchFamily="18" charset="0"/>
              </a:rPr>
              <a:t>CaddyWiper</a:t>
            </a:r>
            <a:r>
              <a:rPr lang="en-US" sz="1050" dirty="0">
                <a:solidFill>
                  <a:srgbClr val="000000"/>
                </a:solidFill>
                <a:effectLst/>
                <a:latin typeface="Times New Roman" panose="02020603050405020304" pitchFamily="18" charset="0"/>
                <a:ea typeface="Times New Roman" panose="02020603050405020304" pitchFamily="18" charset="0"/>
              </a:rPr>
              <a:t> on some Windows machines and of Linux and Solaris destructive malware at the energy provider</a:t>
            </a:r>
            <a:endParaRPr lang="en-US" sz="105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a:extLst>
              <a:ext uri="{FF2B5EF4-FFF2-40B4-BE49-F238E27FC236}">
                <a16:creationId xmlns:a16="http://schemas.microsoft.com/office/drawing/2014/main" id="{30EDE922-0D12-4515-9F77-4237AE6D8D6D}"/>
              </a:ext>
            </a:extLst>
          </p:cNvPr>
          <p:cNvSpPr>
            <a:spLocks noGrp="1"/>
          </p:cNvSpPr>
          <p:nvPr>
            <p:ph type="sldNum" sz="quarter" idx="10"/>
          </p:nvPr>
        </p:nvSpPr>
        <p:spPr/>
        <p:txBody>
          <a:bodyPr/>
          <a:lstStyle/>
          <a:p>
            <a:pPr>
              <a:defRPr/>
            </a:pPr>
            <a:fld id="{EF611178-6C3A-F247-8731-699DBDA96700}" type="slidenum">
              <a:rPr lang="en-US" altLang="en-US" smtClean="0"/>
              <a:pPr>
                <a:defRPr/>
              </a:pPr>
              <a:t>33</a:t>
            </a:fld>
            <a:endParaRPr lang="en-US" altLang="en-US" dirty="0"/>
          </a:p>
        </p:txBody>
      </p:sp>
    </p:spTree>
    <p:extLst>
      <p:ext uri="{BB962C8B-B14F-4D97-AF65-F5344CB8AC3E}">
        <p14:creationId xmlns:p14="http://schemas.microsoft.com/office/powerpoint/2010/main" val="1581228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E3A3-282A-40F8-98BA-9B77045CF86F}"/>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F6BF0B75-5CC5-4B48-84EA-02E6CFF3A6A2}"/>
              </a:ext>
            </a:extLst>
          </p:cNvPr>
          <p:cNvSpPr>
            <a:spLocks noGrp="1"/>
          </p:cNvSpPr>
          <p:nvPr>
            <p:ph idx="1"/>
          </p:nvPr>
        </p:nvSpPr>
        <p:spPr/>
        <p:txBody>
          <a:bodyPr/>
          <a:lstStyle/>
          <a:p>
            <a:pPr marL="0" marR="0" indent="0">
              <a:lnSpc>
                <a:spcPct val="107000"/>
              </a:lnSpc>
              <a:spcBef>
                <a:spcPts val="1200"/>
              </a:spcBef>
              <a:spcAft>
                <a:spcPts val="1200"/>
              </a:spcAft>
              <a:buNone/>
            </a:pPr>
            <a:r>
              <a:rPr lang="en-US" sz="900" b="1" dirty="0">
                <a:solidFill>
                  <a:srgbClr val="000000"/>
                </a:solidFill>
                <a:effectLst/>
                <a:latin typeface="Times New Roman" panose="02020603050405020304" pitchFamily="18" charset="0"/>
                <a:ea typeface="Times New Roman" panose="02020603050405020304" pitchFamily="18" charset="0"/>
              </a:rPr>
              <a:t>10-11-2022 – Prestige Ransomware By</a:t>
            </a:r>
            <a:r>
              <a:rPr lang="en-US" sz="900" dirty="0">
                <a:solidFill>
                  <a:srgbClr val="000000"/>
                </a:solidFill>
                <a:effectLst/>
                <a:latin typeface="Times New Roman" panose="02020603050405020304" pitchFamily="18" charset="0"/>
                <a:ea typeface="Times New Roman" panose="02020603050405020304" pitchFamily="18" charset="0"/>
              </a:rPr>
              <a:t>: Russia</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Victim</a:t>
            </a:r>
            <a:r>
              <a:rPr lang="en-US" sz="900" dirty="0">
                <a:solidFill>
                  <a:srgbClr val="000000"/>
                </a:solidFill>
                <a:effectLst/>
                <a:latin typeface="Times New Roman" panose="02020603050405020304" pitchFamily="18" charset="0"/>
                <a:ea typeface="Times New Roman" panose="02020603050405020304" pitchFamily="18" charset="0"/>
              </a:rPr>
              <a:t>: Ukraine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Type</a:t>
            </a:r>
            <a:r>
              <a:rPr lang="en-US" sz="900" dirty="0">
                <a:solidFill>
                  <a:srgbClr val="000000"/>
                </a:solidFill>
                <a:effectLst/>
                <a:latin typeface="Times New Roman" panose="02020603050405020304" pitchFamily="18" charset="0"/>
                <a:ea typeface="Times New Roman" panose="02020603050405020304" pitchFamily="18" charset="0"/>
              </a:rPr>
              <a:t>: Ransomware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Targets</a:t>
            </a:r>
            <a:r>
              <a:rPr lang="en-US" sz="900" dirty="0">
                <a:solidFill>
                  <a:srgbClr val="000000"/>
                </a:solidFill>
                <a:effectLst/>
                <a:latin typeface="Times New Roman" panose="02020603050405020304" pitchFamily="18" charset="0"/>
                <a:ea typeface="Times New Roman" panose="02020603050405020304" pitchFamily="18" charset="0"/>
              </a:rPr>
              <a:t>: Polish and Ukrainian logistics companies.</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Purpose:</a:t>
            </a:r>
            <a:r>
              <a:rPr lang="en-US" sz="900" dirty="0">
                <a:solidFill>
                  <a:srgbClr val="000000"/>
                </a:solidFill>
                <a:effectLst/>
                <a:latin typeface="Times New Roman" panose="02020603050405020304" pitchFamily="18" charset="0"/>
                <a:ea typeface="Times New Roman" panose="02020603050405020304" pitchFamily="18" charset="0"/>
              </a:rPr>
              <a:t> Destruction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Impact</a:t>
            </a:r>
            <a:r>
              <a:rPr lang="en-US" sz="900" dirty="0">
                <a:solidFill>
                  <a:srgbClr val="000000"/>
                </a:solidFill>
                <a:effectLst/>
                <a:latin typeface="Times New Roman" panose="02020603050405020304" pitchFamily="18" charset="0"/>
                <a:ea typeface="Times New Roman" panose="02020603050405020304" pitchFamily="18" charset="0"/>
              </a:rPr>
              <a:t>: Unknown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Confidence</a:t>
            </a:r>
            <a:r>
              <a:rPr lang="en-US" sz="900" dirty="0">
                <a:solidFill>
                  <a:srgbClr val="000000"/>
                </a:solidFill>
                <a:effectLst/>
                <a:latin typeface="Times New Roman" panose="02020603050405020304" pitchFamily="18" charset="0"/>
                <a:ea typeface="Times New Roman" panose="02020603050405020304" pitchFamily="18" charset="0"/>
              </a:rPr>
              <a:t>: Very Likely</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Threat</a:t>
            </a:r>
            <a:r>
              <a:rPr lang="en-US" sz="900" dirty="0">
                <a:solidFill>
                  <a:srgbClr val="000000"/>
                </a:solidFill>
                <a:effectLst/>
                <a:latin typeface="Times New Roman" panose="02020603050405020304" pitchFamily="18" charset="0"/>
                <a:ea typeface="Times New Roman" panose="02020603050405020304" pitchFamily="18" charset="0"/>
              </a:rPr>
              <a:t> </a:t>
            </a:r>
            <a:r>
              <a:rPr lang="en-US" sz="900" b="1" dirty="0">
                <a:solidFill>
                  <a:srgbClr val="000000"/>
                </a:solidFill>
                <a:effectLst/>
                <a:latin typeface="Times New Roman" panose="02020603050405020304" pitchFamily="18" charset="0"/>
                <a:ea typeface="Times New Roman" panose="02020603050405020304" pitchFamily="18" charset="0"/>
              </a:rPr>
              <a:t>Actor</a:t>
            </a:r>
            <a:r>
              <a:rPr lang="en-US" sz="900" dirty="0">
                <a:solidFill>
                  <a:srgbClr val="000000"/>
                </a:solidFill>
                <a:effectLst/>
                <a:latin typeface="Times New Roman" panose="02020603050405020304" pitchFamily="18" charset="0"/>
                <a:ea typeface="Times New Roman" panose="02020603050405020304" pitchFamily="18" charset="0"/>
              </a:rPr>
              <a:t>: IRIDIUM (Sandworm)</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900" dirty="0">
                <a:solidFill>
                  <a:srgbClr val="000000"/>
                </a:solidFill>
                <a:effectLst/>
                <a:latin typeface="Times New Roman" panose="02020603050405020304" pitchFamily="18" charset="0"/>
                <a:ea typeface="Times New Roman" panose="02020603050405020304" pitchFamily="18" charset="0"/>
              </a:rPr>
              <a:t> </a:t>
            </a:r>
            <a:r>
              <a:rPr lang="en-US" sz="900" b="1" dirty="0">
                <a:solidFill>
                  <a:srgbClr val="000000"/>
                </a:solidFill>
                <a:effectLst/>
                <a:latin typeface="Times New Roman" panose="02020603050405020304" pitchFamily="18" charset="0"/>
                <a:ea typeface="Times New Roman" panose="02020603050405020304" pitchFamily="18" charset="0"/>
              </a:rPr>
              <a:t>References</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2"/>
              </a:rPr>
              <a:t> </a:t>
            </a:r>
            <a:r>
              <a:rPr lang="en-US" sz="900" u="sng" dirty="0">
                <a:solidFill>
                  <a:srgbClr val="1155CC"/>
                </a:solidFill>
                <a:effectLst/>
                <a:latin typeface="Times New Roman" panose="02020603050405020304" pitchFamily="18" charset="0"/>
                <a:ea typeface="Times New Roman" panose="02020603050405020304" pitchFamily="18" charset="0"/>
                <a:hlinkClick r:id="rId3"/>
              </a:rPr>
              <a:t>Microsoft</a:t>
            </a:r>
            <a:endParaRPr lang="en-US" sz="9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900" b="1" dirty="0">
                <a:solidFill>
                  <a:srgbClr val="000000"/>
                </a:solidFill>
                <a:effectLst/>
                <a:latin typeface="Times New Roman" panose="02020603050405020304" pitchFamily="18" charset="0"/>
                <a:ea typeface="Times New Roman" panose="02020603050405020304" pitchFamily="18" charset="0"/>
              </a:rPr>
              <a:t>10-27-2022 – Azov Ransomware By</a:t>
            </a:r>
            <a:r>
              <a:rPr lang="en-US" sz="900" dirty="0">
                <a:solidFill>
                  <a:srgbClr val="000000"/>
                </a:solidFill>
                <a:effectLst/>
                <a:latin typeface="Times New Roman" panose="02020603050405020304" pitchFamily="18" charset="0"/>
                <a:ea typeface="Times New Roman" panose="02020603050405020304" pitchFamily="18" charset="0"/>
              </a:rPr>
              <a:t>: Russia</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Victim</a:t>
            </a:r>
            <a:r>
              <a:rPr lang="en-US" sz="900" dirty="0">
                <a:solidFill>
                  <a:srgbClr val="000000"/>
                </a:solidFill>
                <a:effectLst/>
                <a:latin typeface="Times New Roman" panose="02020603050405020304" pitchFamily="18" charset="0"/>
                <a:ea typeface="Times New Roman" panose="02020603050405020304" pitchFamily="18" charset="0"/>
              </a:rPr>
              <a:t>: Ukraine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Type</a:t>
            </a:r>
            <a:r>
              <a:rPr lang="en-US" sz="900" dirty="0">
                <a:solidFill>
                  <a:srgbClr val="000000"/>
                </a:solidFill>
                <a:effectLst/>
                <a:latin typeface="Times New Roman" panose="02020603050405020304" pitchFamily="18" charset="0"/>
                <a:ea typeface="Times New Roman" panose="02020603050405020304" pitchFamily="18" charset="0"/>
              </a:rPr>
              <a:t>: Wiper</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Targets</a:t>
            </a:r>
            <a:r>
              <a:rPr lang="en-US" sz="900" dirty="0">
                <a:solidFill>
                  <a:srgbClr val="000000"/>
                </a:solidFill>
                <a:effectLst/>
                <a:latin typeface="Times New Roman" panose="02020603050405020304" pitchFamily="18" charset="0"/>
                <a:ea typeface="Times New Roman" panose="02020603050405020304" pitchFamily="18" charset="0"/>
              </a:rPr>
              <a:t>: Unknown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Purpose:</a:t>
            </a:r>
            <a:r>
              <a:rPr lang="en-US" sz="900" dirty="0">
                <a:solidFill>
                  <a:srgbClr val="000000"/>
                </a:solidFill>
                <a:effectLst/>
                <a:latin typeface="Times New Roman" panose="02020603050405020304" pitchFamily="18" charset="0"/>
                <a:ea typeface="Times New Roman" panose="02020603050405020304" pitchFamily="18" charset="0"/>
              </a:rPr>
              <a:t> Destruction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Impact</a:t>
            </a:r>
            <a:r>
              <a:rPr lang="en-US" sz="900" dirty="0">
                <a:solidFill>
                  <a:srgbClr val="000000"/>
                </a:solidFill>
                <a:effectLst/>
                <a:latin typeface="Times New Roman" panose="02020603050405020304" pitchFamily="18" charset="0"/>
                <a:ea typeface="Times New Roman" panose="02020603050405020304" pitchFamily="18" charset="0"/>
              </a:rPr>
              <a:t>: Unknown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Confidence</a:t>
            </a:r>
            <a:r>
              <a:rPr lang="en-US" sz="900" dirty="0">
                <a:solidFill>
                  <a:srgbClr val="000000"/>
                </a:solidFill>
                <a:effectLst/>
                <a:latin typeface="Times New Roman" panose="02020603050405020304" pitchFamily="18" charset="0"/>
                <a:ea typeface="Times New Roman" panose="02020603050405020304" pitchFamily="18" charset="0"/>
              </a:rPr>
              <a:t>: Probable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Threat</a:t>
            </a:r>
            <a:r>
              <a:rPr lang="en-US" sz="900" dirty="0">
                <a:solidFill>
                  <a:srgbClr val="000000"/>
                </a:solidFill>
                <a:effectLst/>
                <a:latin typeface="Times New Roman" panose="02020603050405020304" pitchFamily="18" charset="0"/>
                <a:ea typeface="Times New Roman" panose="02020603050405020304" pitchFamily="18" charset="0"/>
              </a:rPr>
              <a:t> </a:t>
            </a:r>
            <a:r>
              <a:rPr lang="en-US" sz="900" b="1" dirty="0">
                <a:solidFill>
                  <a:srgbClr val="000000"/>
                </a:solidFill>
                <a:effectLst/>
                <a:latin typeface="Times New Roman" panose="02020603050405020304" pitchFamily="18" charset="0"/>
                <a:ea typeface="Times New Roman" panose="02020603050405020304" pitchFamily="18" charset="0"/>
              </a:rPr>
              <a:t>Actor</a:t>
            </a:r>
            <a:r>
              <a:rPr lang="en-US" sz="900" dirty="0">
                <a:solidFill>
                  <a:srgbClr val="000000"/>
                </a:solidFill>
                <a:effectLst/>
                <a:latin typeface="Times New Roman" panose="02020603050405020304" pitchFamily="18" charset="0"/>
                <a:ea typeface="Times New Roman" panose="02020603050405020304" pitchFamily="18" charset="0"/>
              </a:rPr>
              <a:t>: Unknown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SzPts val="1000"/>
              <a:buNone/>
              <a:tabLst>
                <a:tab pos="457200" algn="l"/>
              </a:tabLst>
            </a:pPr>
            <a:r>
              <a:rPr lang="en-US" sz="900" dirty="0">
                <a:solidFill>
                  <a:srgbClr val="000000"/>
                </a:solidFill>
                <a:effectLst/>
                <a:latin typeface="Times New Roman" panose="02020603050405020304" pitchFamily="18" charset="0"/>
                <a:ea typeface="Times New Roman" panose="02020603050405020304" pitchFamily="18" charset="0"/>
              </a:rPr>
              <a:t> </a:t>
            </a:r>
            <a:r>
              <a:rPr lang="en-US" sz="900" b="1" dirty="0">
                <a:solidFill>
                  <a:srgbClr val="000000"/>
                </a:solidFill>
                <a:effectLst/>
                <a:latin typeface="Times New Roman" panose="02020603050405020304" pitchFamily="18" charset="0"/>
                <a:ea typeface="Times New Roman" panose="02020603050405020304" pitchFamily="18" charset="0"/>
              </a:rPr>
              <a:t>References</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2"/>
              </a:rPr>
              <a:t> </a:t>
            </a:r>
            <a:r>
              <a:rPr lang="en-US" sz="900" u="sng" dirty="0">
                <a:solidFill>
                  <a:srgbClr val="1155CC"/>
                </a:solidFill>
                <a:effectLst/>
                <a:latin typeface="Times New Roman" panose="02020603050405020304" pitchFamily="18" charset="0"/>
                <a:ea typeface="Times New Roman" panose="02020603050405020304" pitchFamily="18" charset="0"/>
                <a:hlinkClick r:id="rId4"/>
              </a:rPr>
              <a:t>Bleeping Computer</a:t>
            </a:r>
            <a:endParaRPr lang="en-US" sz="900" dirty="0">
              <a:solidFill>
                <a:srgbClr val="000000"/>
              </a:solidFill>
              <a:effectLst/>
              <a:latin typeface="Times New Roman" panose="02020603050405020304" pitchFamily="18" charset="0"/>
              <a:ea typeface="Calibri" panose="020F0502020204030204" pitchFamily="34" charset="0"/>
            </a:endParaRPr>
          </a:p>
          <a:p>
            <a:pPr marL="0" marR="0" indent="0" fontAlgn="base">
              <a:lnSpc>
                <a:spcPct val="107000"/>
              </a:lnSpc>
              <a:spcBef>
                <a:spcPts val="0"/>
              </a:spcBef>
              <a:spcAft>
                <a:spcPts val="1200"/>
              </a:spcAft>
              <a:buNone/>
            </a:pPr>
            <a:r>
              <a:rPr lang="en-US" sz="900" dirty="0">
                <a:solidFill>
                  <a:srgbClr val="000000"/>
                </a:solidFill>
                <a:effectLst/>
                <a:latin typeface="Times New Roman" panose="02020603050405020304" pitchFamily="18" charset="0"/>
                <a:ea typeface="Times New Roman" panose="02020603050405020304" pitchFamily="18" charset="0"/>
              </a:rPr>
              <a:t>Azov Ransomware samples </a:t>
            </a:r>
            <a:r>
              <a:rPr lang="en-US" sz="900" dirty="0" err="1">
                <a:solidFill>
                  <a:srgbClr val="000000"/>
                </a:solidFill>
                <a:effectLst/>
                <a:latin typeface="Times New Roman" panose="02020603050405020304" pitchFamily="18" charset="0"/>
                <a:ea typeface="Times New Roman" panose="02020603050405020304" pitchFamily="18" charset="0"/>
              </a:rPr>
              <a:t>VirusTotal</a:t>
            </a:r>
            <a:r>
              <a:rPr lang="en-US" sz="900" dirty="0">
                <a:solidFill>
                  <a:srgbClr val="000000"/>
                </a:solidFill>
                <a:effectLst/>
                <a:latin typeface="Times New Roman" panose="02020603050405020304" pitchFamily="18" charset="0"/>
                <a:ea typeface="Times New Roman" panose="02020603050405020304" pitchFamily="18" charset="0"/>
              </a:rPr>
              <a:t> Query:</a:t>
            </a:r>
            <a:endParaRPr lang="en-US" sz="900" dirty="0">
              <a:effectLst/>
              <a:latin typeface="Times New Roman" panose="02020603050405020304" pitchFamily="18" charset="0"/>
              <a:ea typeface="Calibri" panose="020F0502020204030204" pitchFamily="34" charset="0"/>
            </a:endParaRPr>
          </a:p>
          <a:p>
            <a:pPr marL="0" marR="0" indent="0" fontAlgn="base">
              <a:lnSpc>
                <a:spcPct val="107000"/>
              </a:lnSpc>
              <a:spcBef>
                <a:spcPts val="0"/>
              </a:spcBef>
              <a:spcAft>
                <a:spcPts val="1200"/>
              </a:spcAft>
              <a:buNone/>
            </a:pPr>
            <a:r>
              <a:rPr lang="en-US" sz="900" dirty="0">
                <a:solidFill>
                  <a:srgbClr val="777777"/>
                </a:solidFill>
                <a:effectLst/>
                <a:latin typeface="Source Code Pro" panose="020B0509030403020204" pitchFamily="49" charset="0"/>
                <a:ea typeface="Calibri" panose="020F0502020204030204" pitchFamily="34" charset="0"/>
              </a:rPr>
              <a:t>(</a:t>
            </a:r>
            <a:r>
              <a:rPr lang="en-US" sz="900" dirty="0" err="1">
                <a:solidFill>
                  <a:srgbClr val="000000"/>
                </a:solidFill>
                <a:effectLst/>
                <a:latin typeface="Source Code Pro" panose="020B0509030403020204" pitchFamily="49" charset="0"/>
                <a:ea typeface="Calibri" panose="020F0502020204030204" pitchFamily="34" charset="0"/>
              </a:rPr>
              <a:t>behaviour</a:t>
            </a:r>
            <a:r>
              <a:rPr lang="en-US" sz="900" dirty="0">
                <a:solidFill>
                  <a:srgbClr val="000000"/>
                </a:solidFill>
                <a:effectLst/>
                <a:latin typeface="Source Code Pro" panose="020B0509030403020204" pitchFamily="49" charset="0"/>
                <a:ea typeface="Calibri" panose="020F0502020204030204" pitchFamily="34" charset="0"/>
              </a:rPr>
              <a:t>:</a:t>
            </a:r>
            <a:r>
              <a:rPr lang="en-US" sz="900" dirty="0">
                <a:solidFill>
                  <a:srgbClr val="DD1144"/>
                </a:solidFill>
                <a:effectLst/>
                <a:latin typeface="Source Code Pro" panose="020B0509030403020204" pitchFamily="49" charset="0"/>
                <a:ea typeface="Calibri" panose="020F0502020204030204" pitchFamily="34" charset="0"/>
              </a:rPr>
              <a:t>'Local\\\\</a:t>
            </a:r>
            <a:r>
              <a:rPr lang="en-US" sz="900" dirty="0" err="1">
                <a:solidFill>
                  <a:srgbClr val="DD1144"/>
                </a:solidFill>
                <a:effectLst/>
                <a:latin typeface="Source Code Pro" panose="020B0509030403020204" pitchFamily="49" charset="0"/>
                <a:ea typeface="Calibri" panose="020F0502020204030204" pitchFamily="34" charset="0"/>
              </a:rPr>
              <a:t>Kasimir</a:t>
            </a:r>
            <a:r>
              <a:rPr lang="en-US" sz="900" dirty="0">
                <a:solidFill>
                  <a:srgbClr val="DD1144"/>
                </a:solidFill>
                <a:effectLst/>
                <a:latin typeface="Source Code Pro" panose="020B0509030403020204" pitchFamily="49" charset="0"/>
                <a:ea typeface="Calibri" panose="020F0502020204030204" pitchFamily="34" charset="0"/>
              </a:rPr>
              <a:t>_*'</a:t>
            </a:r>
            <a:r>
              <a:rPr lang="en-US" sz="900" dirty="0">
                <a:solidFill>
                  <a:srgbClr val="000000"/>
                </a:solidFill>
                <a:effectLst/>
                <a:latin typeface="Source Code Pro" panose="020B0509030403020204" pitchFamily="49" charset="0"/>
                <a:ea typeface="Calibri" panose="020F0502020204030204" pitchFamily="34" charset="0"/>
              </a:rPr>
              <a:t> OR </a:t>
            </a:r>
            <a:r>
              <a:rPr lang="en-US" sz="900" dirty="0" err="1">
                <a:solidFill>
                  <a:srgbClr val="000000"/>
                </a:solidFill>
                <a:effectLst/>
                <a:latin typeface="Source Code Pro" panose="020B0509030403020204" pitchFamily="49" charset="0"/>
                <a:ea typeface="Calibri" panose="020F0502020204030204" pitchFamily="34" charset="0"/>
              </a:rPr>
              <a:t>behaviour</a:t>
            </a:r>
            <a:r>
              <a:rPr lang="en-US" sz="900" dirty="0">
                <a:solidFill>
                  <a:srgbClr val="000000"/>
                </a:solidFill>
                <a:effectLst/>
                <a:latin typeface="Source Code Pro" panose="020B0509030403020204" pitchFamily="49" charset="0"/>
                <a:ea typeface="Calibri" panose="020F0502020204030204" pitchFamily="34" charset="0"/>
              </a:rPr>
              <a:t>:</a:t>
            </a:r>
            <a:r>
              <a:rPr lang="en-US" sz="900" dirty="0">
                <a:solidFill>
                  <a:srgbClr val="DD1144"/>
                </a:solidFill>
                <a:effectLst/>
                <a:latin typeface="Source Code Pro" panose="020B0509030403020204" pitchFamily="49" charset="0"/>
                <a:ea typeface="Calibri" panose="020F0502020204030204" pitchFamily="34" charset="0"/>
              </a:rPr>
              <a:t>'Local\\\\</a:t>
            </a:r>
            <a:r>
              <a:rPr lang="en-US" sz="900" dirty="0" err="1">
                <a:solidFill>
                  <a:srgbClr val="DD1144"/>
                </a:solidFill>
                <a:effectLst/>
                <a:latin typeface="Source Code Pro" panose="020B0509030403020204" pitchFamily="49" charset="0"/>
                <a:ea typeface="Calibri" panose="020F0502020204030204" pitchFamily="34" charset="0"/>
              </a:rPr>
              <a:t>azov</a:t>
            </a:r>
            <a:r>
              <a:rPr lang="en-US" sz="900" dirty="0">
                <a:solidFill>
                  <a:srgbClr val="DD1144"/>
                </a:solidFill>
                <a:effectLst/>
                <a:latin typeface="Source Code Pro" panose="020B0509030403020204" pitchFamily="49" charset="0"/>
                <a:ea typeface="Calibri" panose="020F0502020204030204" pitchFamily="34" charset="0"/>
              </a:rPr>
              <a:t>'</a:t>
            </a:r>
            <a:r>
              <a:rPr lang="en-US" sz="900" dirty="0">
                <a:solidFill>
                  <a:srgbClr val="777777"/>
                </a:solidFill>
                <a:effectLst/>
                <a:latin typeface="Source Code Pro" panose="020B0509030403020204" pitchFamily="49" charset="0"/>
                <a:ea typeface="Calibri" panose="020F0502020204030204" pitchFamily="34" charset="0"/>
              </a:rPr>
              <a:t>)</a:t>
            </a:r>
            <a:r>
              <a:rPr lang="en-US" sz="900" dirty="0">
                <a:solidFill>
                  <a:srgbClr val="000000"/>
                </a:solidFill>
                <a:effectLst/>
                <a:latin typeface="Source Code Pro" panose="020B0509030403020204" pitchFamily="49" charset="0"/>
                <a:ea typeface="Calibri" panose="020F0502020204030204" pitchFamily="34" charset="0"/>
              </a:rPr>
              <a:t> </a:t>
            </a:r>
            <a:r>
              <a:rPr lang="en-US" sz="900" dirty="0">
                <a:solidFill>
                  <a:srgbClr val="0086B3"/>
                </a:solidFill>
                <a:effectLst/>
                <a:latin typeface="Source Code Pro" panose="020B0509030403020204" pitchFamily="49" charset="0"/>
                <a:ea typeface="Calibri" panose="020F0502020204030204" pitchFamily="34" charset="0"/>
              </a:rPr>
              <a:t>AND</a:t>
            </a:r>
            <a:r>
              <a:rPr lang="en-US" sz="900" dirty="0">
                <a:solidFill>
                  <a:srgbClr val="000000"/>
                </a:solidFill>
                <a:effectLst/>
                <a:latin typeface="Source Code Pro" panose="020B0509030403020204" pitchFamily="49" charset="0"/>
                <a:ea typeface="Calibri" panose="020F0502020204030204" pitchFamily="34" charset="0"/>
              </a:rPr>
              <a:t> </a:t>
            </a:r>
            <a:r>
              <a:rPr lang="en-US" sz="900" dirty="0">
                <a:solidFill>
                  <a:srgbClr val="777777"/>
                </a:solidFill>
                <a:effectLst/>
                <a:latin typeface="Source Code Pro" panose="020B0509030403020204" pitchFamily="49" charset="0"/>
                <a:ea typeface="Calibri" panose="020F0502020204030204" pitchFamily="34" charset="0"/>
              </a:rPr>
              <a:t>(</a:t>
            </a:r>
            <a:r>
              <a:rPr lang="en-US" sz="900" dirty="0" err="1">
                <a:solidFill>
                  <a:srgbClr val="000000"/>
                </a:solidFill>
                <a:effectLst/>
                <a:latin typeface="Source Code Pro" panose="020B0509030403020204" pitchFamily="49" charset="0"/>
                <a:ea typeface="Calibri" panose="020F0502020204030204" pitchFamily="34" charset="0"/>
              </a:rPr>
              <a:t>behaviour_files:</a:t>
            </a:r>
            <a:r>
              <a:rPr lang="en-US" sz="900" dirty="0" err="1">
                <a:solidFill>
                  <a:srgbClr val="DD1144"/>
                </a:solidFill>
                <a:effectLst/>
                <a:latin typeface="Source Code Pro" panose="020B0509030403020204" pitchFamily="49" charset="0"/>
                <a:ea typeface="Calibri" panose="020F0502020204030204" pitchFamily="34" charset="0"/>
              </a:rPr>
              <a:t>'RESTORE_FILES</a:t>
            </a:r>
            <a:r>
              <a:rPr lang="en-US" sz="900" dirty="0">
                <a:solidFill>
                  <a:srgbClr val="DD1144"/>
                </a:solidFill>
                <a:effectLst/>
                <a:latin typeface="Source Code Pro" panose="020B0509030403020204" pitchFamily="49" charset="0"/>
                <a:ea typeface="Calibri" panose="020F0502020204030204" pitchFamily="34" charset="0"/>
              </a:rPr>
              <a:t>'</a:t>
            </a:r>
            <a:r>
              <a:rPr lang="en-US" sz="900" dirty="0">
                <a:solidFill>
                  <a:srgbClr val="000000"/>
                </a:solidFill>
                <a:effectLst/>
                <a:latin typeface="Source Code Pro" panose="020B0509030403020204" pitchFamily="49" charset="0"/>
                <a:ea typeface="Calibri" panose="020F0502020204030204" pitchFamily="34" charset="0"/>
              </a:rPr>
              <a:t> OR </a:t>
            </a:r>
            <a:r>
              <a:rPr lang="en-US" sz="900" dirty="0" err="1">
                <a:solidFill>
                  <a:srgbClr val="000000"/>
                </a:solidFill>
                <a:effectLst/>
                <a:latin typeface="Source Code Pro" panose="020B0509030403020204" pitchFamily="49" charset="0"/>
                <a:ea typeface="Calibri" panose="020F0502020204030204" pitchFamily="34" charset="0"/>
              </a:rPr>
              <a:t>behaviour_registry:</a:t>
            </a:r>
            <a:r>
              <a:rPr lang="en-US" sz="900" dirty="0" err="1">
                <a:solidFill>
                  <a:srgbClr val="DD1144"/>
                </a:solidFill>
                <a:effectLst/>
                <a:latin typeface="Source Code Pro" panose="020B0509030403020204" pitchFamily="49" charset="0"/>
                <a:ea typeface="Calibri" panose="020F0502020204030204" pitchFamily="34" charset="0"/>
              </a:rPr>
              <a:t>'rdpclient.exe</a:t>
            </a:r>
            <a:r>
              <a:rPr lang="en-US" sz="900" dirty="0">
                <a:solidFill>
                  <a:srgbClr val="DD1144"/>
                </a:solidFill>
                <a:effectLst/>
                <a:latin typeface="Source Code Pro" panose="020B0509030403020204" pitchFamily="49" charset="0"/>
                <a:ea typeface="Calibri" panose="020F0502020204030204" pitchFamily="34" charset="0"/>
              </a:rPr>
              <a:t>'</a:t>
            </a:r>
            <a:r>
              <a:rPr lang="en-US" sz="900" dirty="0">
                <a:solidFill>
                  <a:srgbClr val="777777"/>
                </a:solidFill>
                <a:effectLst/>
                <a:latin typeface="Source Code Pro" panose="020B0509030403020204" pitchFamily="49" charset="0"/>
                <a:ea typeface="Calibri" panose="020F0502020204030204" pitchFamily="34" charset="0"/>
              </a:rPr>
              <a:t>)</a:t>
            </a:r>
            <a:endParaRPr lang="en-US" sz="900" dirty="0">
              <a:effectLst/>
              <a:latin typeface="Times New Roman" panose="02020603050405020304" pitchFamily="18" charset="0"/>
              <a:ea typeface="Calibri" panose="020F0502020204030204" pitchFamily="34" charset="0"/>
            </a:endParaRPr>
          </a:p>
          <a:p>
            <a:pPr marL="0" marR="0" indent="0" fontAlgn="base">
              <a:lnSpc>
                <a:spcPct val="107000"/>
              </a:lnSpc>
              <a:spcBef>
                <a:spcPts val="0"/>
              </a:spcBef>
              <a:spcAft>
                <a:spcPts val="1200"/>
              </a:spcAft>
              <a:buNone/>
            </a:pPr>
            <a:r>
              <a:rPr lang="en-US" sz="900" dirty="0">
                <a:solidFill>
                  <a:srgbClr val="000000"/>
                </a:solidFill>
                <a:effectLst/>
                <a:latin typeface="Times New Roman" panose="02020603050405020304" pitchFamily="18" charset="0"/>
                <a:ea typeface="Times New Roman" panose="02020603050405020304" pitchFamily="18" charset="0"/>
              </a:rPr>
              <a:t>Over 17k samples of Azov submitted to VT since late October.</a:t>
            </a:r>
            <a:endParaRPr lang="en-US" sz="900" dirty="0">
              <a:effectLst/>
              <a:latin typeface="Times New Roman" panose="02020603050405020304" pitchFamily="18" charset="0"/>
              <a:ea typeface="Calibri" panose="020F0502020204030204" pitchFamily="34" charset="0"/>
            </a:endParaRPr>
          </a:p>
        </p:txBody>
      </p:sp>
      <p:sp>
        <p:nvSpPr>
          <p:cNvPr id="4" name="Slide Number Placeholder 3">
            <a:extLst>
              <a:ext uri="{FF2B5EF4-FFF2-40B4-BE49-F238E27FC236}">
                <a16:creationId xmlns:a16="http://schemas.microsoft.com/office/drawing/2014/main" id="{FE071366-9485-45FB-A445-2BE13314EB2E}"/>
              </a:ext>
            </a:extLst>
          </p:cNvPr>
          <p:cNvSpPr>
            <a:spLocks noGrp="1"/>
          </p:cNvSpPr>
          <p:nvPr>
            <p:ph type="sldNum" sz="quarter" idx="10"/>
          </p:nvPr>
        </p:nvSpPr>
        <p:spPr/>
        <p:txBody>
          <a:bodyPr/>
          <a:lstStyle/>
          <a:p>
            <a:pPr>
              <a:defRPr/>
            </a:pPr>
            <a:fld id="{EF611178-6C3A-F247-8731-699DBDA96700}" type="slidenum">
              <a:rPr lang="en-US" altLang="en-US" smtClean="0"/>
              <a:pPr>
                <a:defRPr/>
              </a:pPr>
              <a:t>34</a:t>
            </a:fld>
            <a:endParaRPr lang="en-US" altLang="en-US" dirty="0"/>
          </a:p>
        </p:txBody>
      </p:sp>
    </p:spTree>
    <p:extLst>
      <p:ext uri="{BB962C8B-B14F-4D97-AF65-F5344CB8AC3E}">
        <p14:creationId xmlns:p14="http://schemas.microsoft.com/office/powerpoint/2010/main" val="4024132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78254-F667-4E49-B74B-41AAE5B75A95}"/>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A2650EB4-4DE2-4144-BB2C-7B4E3017AEE3}"/>
              </a:ext>
            </a:extLst>
          </p:cNvPr>
          <p:cNvSpPr>
            <a:spLocks noGrp="1"/>
          </p:cNvSpPr>
          <p:nvPr>
            <p:ph idx="1"/>
          </p:nvPr>
        </p:nvSpPr>
        <p:spPr/>
        <p:txBody>
          <a:bodyPr/>
          <a:lstStyle/>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11-11-2022 – </a:t>
            </a:r>
            <a:r>
              <a:rPr lang="en-US" sz="600" b="1" dirty="0" err="1">
                <a:solidFill>
                  <a:srgbClr val="000000"/>
                </a:solidFill>
                <a:effectLst/>
                <a:latin typeface="Times New Roman" panose="02020603050405020304" pitchFamily="18" charset="0"/>
                <a:ea typeface="Times New Roman" panose="02020603050405020304" pitchFamily="18" charset="0"/>
              </a:rPr>
              <a:t>Somnia</a:t>
            </a:r>
            <a:r>
              <a:rPr lang="en-US" sz="600" b="1" dirty="0">
                <a:solidFill>
                  <a:srgbClr val="000000"/>
                </a:solidFill>
                <a:effectLst/>
                <a:latin typeface="Times New Roman" panose="02020603050405020304" pitchFamily="18" charset="0"/>
                <a:ea typeface="Times New Roman" panose="02020603050405020304" pitchFamily="18" charset="0"/>
              </a:rPr>
              <a:t> Ransomware By</a:t>
            </a:r>
            <a:r>
              <a:rPr lang="en-US" sz="600" dirty="0">
                <a:solidFill>
                  <a:srgbClr val="000000"/>
                </a:solidFill>
                <a:effectLst/>
                <a:latin typeface="Times New Roman" panose="02020603050405020304" pitchFamily="18" charset="0"/>
                <a:ea typeface="Times New Roman" panose="02020603050405020304" pitchFamily="18" charset="0"/>
              </a:rPr>
              <a:t>: Russia</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Victim</a:t>
            </a:r>
            <a:r>
              <a:rPr lang="en-US" sz="600" dirty="0">
                <a:solidFill>
                  <a:srgbClr val="000000"/>
                </a:solidFill>
                <a:effectLst/>
                <a:latin typeface="Times New Roman" panose="02020603050405020304" pitchFamily="18" charset="0"/>
                <a:ea typeface="Times New Roman" panose="02020603050405020304" pitchFamily="18" charset="0"/>
              </a:rPr>
              <a:t>: Ukraine</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Type</a:t>
            </a:r>
            <a:r>
              <a:rPr lang="en-US" sz="600" dirty="0">
                <a:solidFill>
                  <a:srgbClr val="000000"/>
                </a:solidFill>
                <a:effectLst/>
                <a:latin typeface="Times New Roman" panose="02020603050405020304" pitchFamily="18" charset="0"/>
                <a:ea typeface="Times New Roman" panose="02020603050405020304" pitchFamily="18" charset="0"/>
              </a:rPr>
              <a:t>: Pseudo-Ransomware (Wiper)</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Targets</a:t>
            </a:r>
            <a:r>
              <a:rPr lang="en-US" sz="600" dirty="0">
                <a:solidFill>
                  <a:srgbClr val="000000"/>
                </a:solidFill>
                <a:effectLst/>
                <a:latin typeface="Times New Roman" panose="02020603050405020304" pitchFamily="18" charset="0"/>
                <a:ea typeface="Times New Roman" panose="02020603050405020304" pitchFamily="18" charset="0"/>
              </a:rPr>
              <a:t>: Unknown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Purpose:</a:t>
            </a:r>
            <a:r>
              <a:rPr lang="en-US" sz="600" dirty="0">
                <a:solidFill>
                  <a:srgbClr val="000000"/>
                </a:solidFill>
                <a:effectLst/>
                <a:latin typeface="Times New Roman" panose="02020603050405020304" pitchFamily="18" charset="0"/>
                <a:ea typeface="Times New Roman" panose="02020603050405020304" pitchFamily="18" charset="0"/>
              </a:rPr>
              <a:t> Destruction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Impact</a:t>
            </a:r>
            <a:r>
              <a:rPr lang="en-US" sz="600" dirty="0">
                <a:solidFill>
                  <a:srgbClr val="000000"/>
                </a:solidFill>
                <a:effectLst/>
                <a:latin typeface="Times New Roman" panose="02020603050405020304" pitchFamily="18" charset="0"/>
                <a:ea typeface="Times New Roman" panose="02020603050405020304" pitchFamily="18" charset="0"/>
              </a:rPr>
              <a:t>: Disruption of some systems.</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Confidence</a:t>
            </a:r>
            <a:r>
              <a:rPr lang="en-US" sz="600" dirty="0">
                <a:solidFill>
                  <a:srgbClr val="000000"/>
                </a:solidFill>
                <a:effectLst/>
                <a:latin typeface="Times New Roman" panose="02020603050405020304" pitchFamily="18" charset="0"/>
                <a:ea typeface="Times New Roman" panose="02020603050405020304" pitchFamily="18" charset="0"/>
              </a:rPr>
              <a:t>: Confirmed</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Threat</a:t>
            </a: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b="1" dirty="0">
                <a:solidFill>
                  <a:srgbClr val="000000"/>
                </a:solidFill>
                <a:effectLst/>
                <a:latin typeface="Times New Roman" panose="02020603050405020304" pitchFamily="18" charset="0"/>
                <a:ea typeface="Times New Roman" panose="02020603050405020304" pitchFamily="18" charset="0"/>
              </a:rPr>
              <a:t>Actor</a:t>
            </a: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dirty="0" err="1">
                <a:solidFill>
                  <a:srgbClr val="000000"/>
                </a:solidFill>
                <a:effectLst/>
                <a:latin typeface="Times New Roman" panose="02020603050405020304" pitchFamily="18" charset="0"/>
                <a:ea typeface="Times New Roman" panose="02020603050405020304" pitchFamily="18" charset="0"/>
              </a:rPr>
              <a:t>FRwL</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b="1" dirty="0">
                <a:solidFill>
                  <a:srgbClr val="000000"/>
                </a:solidFill>
                <a:effectLst/>
                <a:latin typeface="Times New Roman" panose="02020603050405020304" pitchFamily="18" charset="0"/>
                <a:ea typeface="Times New Roman" panose="02020603050405020304" pitchFamily="18" charset="0"/>
              </a:rPr>
              <a:t>References</a:t>
            </a:r>
            <a:r>
              <a:rPr lang="en-US" sz="600" dirty="0">
                <a:solidFill>
                  <a:srgbClr val="000000"/>
                </a:solidFill>
                <a:effectLst/>
                <a:latin typeface="Times New Roman" panose="02020603050405020304" pitchFamily="18" charset="0"/>
                <a:ea typeface="Times New Roman" panose="02020603050405020304" pitchFamily="18" charset="0"/>
              </a:rPr>
              <a:t>:</a:t>
            </a:r>
            <a:r>
              <a:rPr lang="en-US" sz="600" u="sng" dirty="0">
                <a:solidFill>
                  <a:srgbClr val="000000"/>
                </a:solidFill>
                <a:effectLst/>
                <a:latin typeface="Times New Roman" panose="02020603050405020304" pitchFamily="18" charset="0"/>
                <a:ea typeface="Times New Roman" panose="02020603050405020304" pitchFamily="18" charset="0"/>
                <a:hlinkClick r:id="rId2"/>
              </a:rPr>
              <a:t> </a:t>
            </a:r>
            <a:r>
              <a:rPr lang="en-US" sz="600" u="sng" dirty="0">
                <a:solidFill>
                  <a:srgbClr val="1155CC"/>
                </a:solidFill>
                <a:effectLst/>
                <a:latin typeface="Times New Roman" panose="02020603050405020304" pitchFamily="18" charset="0"/>
                <a:ea typeface="Times New Roman" panose="02020603050405020304" pitchFamily="18" charset="0"/>
                <a:hlinkClick r:id="rId3"/>
              </a:rPr>
              <a:t>CERT-UA</a:t>
            </a:r>
            <a:endParaRPr lang="en-US" sz="6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11-25-2022 – </a:t>
            </a:r>
            <a:r>
              <a:rPr lang="en-US" sz="600" b="1" dirty="0" err="1">
                <a:solidFill>
                  <a:srgbClr val="000000"/>
                </a:solidFill>
                <a:effectLst/>
                <a:latin typeface="Times New Roman" panose="02020603050405020304" pitchFamily="18" charset="0"/>
                <a:ea typeface="Times New Roman" panose="02020603050405020304" pitchFamily="18" charset="0"/>
              </a:rPr>
              <a:t>RansomBoggs</a:t>
            </a:r>
            <a:r>
              <a:rPr lang="en-US" sz="600" b="1" dirty="0">
                <a:solidFill>
                  <a:srgbClr val="000000"/>
                </a:solidFill>
                <a:effectLst/>
                <a:latin typeface="Times New Roman" panose="02020603050405020304" pitchFamily="18" charset="0"/>
                <a:ea typeface="Times New Roman" panose="02020603050405020304" pitchFamily="18" charset="0"/>
              </a:rPr>
              <a:t> By</a:t>
            </a:r>
            <a:r>
              <a:rPr lang="en-US" sz="600" dirty="0">
                <a:solidFill>
                  <a:srgbClr val="000000"/>
                </a:solidFill>
                <a:effectLst/>
                <a:latin typeface="Times New Roman" panose="02020603050405020304" pitchFamily="18" charset="0"/>
                <a:ea typeface="Times New Roman" panose="02020603050405020304" pitchFamily="18" charset="0"/>
              </a:rPr>
              <a:t>: Russia</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Victim</a:t>
            </a:r>
            <a:r>
              <a:rPr lang="en-US" sz="600" dirty="0">
                <a:solidFill>
                  <a:srgbClr val="000000"/>
                </a:solidFill>
                <a:effectLst/>
                <a:latin typeface="Times New Roman" panose="02020603050405020304" pitchFamily="18" charset="0"/>
                <a:ea typeface="Times New Roman" panose="02020603050405020304" pitchFamily="18" charset="0"/>
              </a:rPr>
              <a:t>: Ukraine</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Type</a:t>
            </a:r>
            <a:r>
              <a:rPr lang="en-US" sz="600" dirty="0">
                <a:solidFill>
                  <a:srgbClr val="000000"/>
                </a:solidFill>
                <a:effectLst/>
                <a:latin typeface="Times New Roman" panose="02020603050405020304" pitchFamily="18" charset="0"/>
                <a:ea typeface="Times New Roman" panose="02020603050405020304" pitchFamily="18" charset="0"/>
              </a:rPr>
              <a:t>: Ransomware</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Targets</a:t>
            </a:r>
            <a:r>
              <a:rPr lang="en-US" sz="600" dirty="0">
                <a:solidFill>
                  <a:srgbClr val="000000"/>
                </a:solidFill>
                <a:effectLst/>
                <a:latin typeface="Times New Roman" panose="02020603050405020304" pitchFamily="18" charset="0"/>
                <a:ea typeface="Times New Roman" panose="02020603050405020304" pitchFamily="18" charset="0"/>
              </a:rPr>
              <a:t>: Unknown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Purpose:</a:t>
            </a:r>
            <a:r>
              <a:rPr lang="en-US" sz="600" dirty="0">
                <a:solidFill>
                  <a:srgbClr val="000000"/>
                </a:solidFill>
                <a:effectLst/>
                <a:latin typeface="Times New Roman" panose="02020603050405020304" pitchFamily="18" charset="0"/>
                <a:ea typeface="Times New Roman" panose="02020603050405020304" pitchFamily="18" charset="0"/>
              </a:rPr>
              <a:t> Destruction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Impact</a:t>
            </a:r>
            <a:r>
              <a:rPr lang="en-US" sz="600" dirty="0">
                <a:solidFill>
                  <a:srgbClr val="000000"/>
                </a:solidFill>
                <a:effectLst/>
                <a:latin typeface="Times New Roman" panose="02020603050405020304" pitchFamily="18" charset="0"/>
                <a:ea typeface="Times New Roman" panose="02020603050405020304" pitchFamily="18" charset="0"/>
              </a:rPr>
              <a:t>: Unknown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Confidence</a:t>
            </a:r>
            <a:r>
              <a:rPr lang="en-US" sz="600" dirty="0">
                <a:solidFill>
                  <a:srgbClr val="000000"/>
                </a:solidFill>
                <a:effectLst/>
                <a:latin typeface="Times New Roman" panose="02020603050405020304" pitchFamily="18" charset="0"/>
                <a:ea typeface="Times New Roman" panose="02020603050405020304" pitchFamily="18" charset="0"/>
              </a:rPr>
              <a:t>: Probable</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Threat</a:t>
            </a: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b="1" dirty="0">
                <a:solidFill>
                  <a:srgbClr val="000000"/>
                </a:solidFill>
                <a:effectLst/>
                <a:latin typeface="Times New Roman" panose="02020603050405020304" pitchFamily="18" charset="0"/>
                <a:ea typeface="Times New Roman" panose="02020603050405020304" pitchFamily="18" charset="0"/>
              </a:rPr>
              <a:t>Actor</a:t>
            </a:r>
            <a:r>
              <a:rPr lang="en-US" sz="600" dirty="0">
                <a:solidFill>
                  <a:srgbClr val="000000"/>
                </a:solidFill>
                <a:effectLst/>
                <a:latin typeface="Times New Roman" panose="02020603050405020304" pitchFamily="18" charset="0"/>
                <a:ea typeface="Times New Roman" panose="02020603050405020304" pitchFamily="18" charset="0"/>
              </a:rPr>
              <a:t>: Sandworm</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b="1" dirty="0">
                <a:solidFill>
                  <a:srgbClr val="000000"/>
                </a:solidFill>
                <a:effectLst/>
                <a:latin typeface="Times New Roman" panose="02020603050405020304" pitchFamily="18" charset="0"/>
                <a:ea typeface="Times New Roman" panose="02020603050405020304" pitchFamily="18" charset="0"/>
              </a:rPr>
              <a:t>References</a:t>
            </a:r>
            <a:r>
              <a:rPr lang="en-US" sz="600" dirty="0">
                <a:solidFill>
                  <a:srgbClr val="000000"/>
                </a:solidFill>
                <a:effectLst/>
                <a:latin typeface="Times New Roman" panose="02020603050405020304" pitchFamily="18" charset="0"/>
                <a:ea typeface="Times New Roman" panose="02020603050405020304" pitchFamily="18" charset="0"/>
              </a:rPr>
              <a:t>:</a:t>
            </a:r>
            <a:r>
              <a:rPr lang="en-US" sz="600" u="sng" dirty="0">
                <a:solidFill>
                  <a:srgbClr val="000000"/>
                </a:solidFill>
                <a:effectLst/>
                <a:latin typeface="Times New Roman" panose="02020603050405020304" pitchFamily="18" charset="0"/>
                <a:ea typeface="Times New Roman" panose="02020603050405020304" pitchFamily="18" charset="0"/>
                <a:hlinkClick r:id="rId2"/>
              </a:rPr>
              <a:t> </a:t>
            </a:r>
            <a:r>
              <a:rPr lang="en-US" sz="600" u="sng" dirty="0">
                <a:solidFill>
                  <a:srgbClr val="1155CC"/>
                </a:solidFill>
                <a:effectLst/>
                <a:latin typeface="Times New Roman" panose="02020603050405020304" pitchFamily="18" charset="0"/>
                <a:ea typeface="Times New Roman" panose="02020603050405020304" pitchFamily="18" charset="0"/>
                <a:hlinkClick r:id="rId4"/>
              </a:rPr>
              <a:t>ESET </a:t>
            </a:r>
            <a:r>
              <a:rPr lang="en-US" sz="600" u="sng" dirty="0" err="1">
                <a:solidFill>
                  <a:srgbClr val="1155CC"/>
                </a:solidFill>
                <a:effectLst/>
                <a:latin typeface="Times New Roman" panose="02020603050405020304" pitchFamily="18" charset="0"/>
                <a:ea typeface="Times New Roman" panose="02020603050405020304" pitchFamily="18" charset="0"/>
                <a:hlinkClick r:id="rId4"/>
              </a:rPr>
              <a:t>WeLiveSecurity</a:t>
            </a: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u="sng" dirty="0">
                <a:solidFill>
                  <a:srgbClr val="1155CC"/>
                </a:solidFill>
                <a:effectLst/>
                <a:latin typeface="Times New Roman" panose="02020603050405020304" pitchFamily="18" charset="0"/>
                <a:ea typeface="Times New Roman" panose="02020603050405020304" pitchFamily="18" charset="0"/>
                <a:hlinkClick r:id="rId5"/>
              </a:rPr>
              <a:t>Twitter</a:t>
            </a:r>
            <a:endParaRPr lang="en-US" sz="600" dirty="0">
              <a:solidFill>
                <a:srgbClr val="000000"/>
              </a:solidFill>
              <a:effectLst/>
              <a:latin typeface="Times New Roman" panose="02020603050405020304" pitchFamily="18" charset="0"/>
              <a:ea typeface="Calibri" panose="020F0502020204030204" pitchFamily="34" charset="0"/>
            </a:endParaRPr>
          </a:p>
          <a:p>
            <a:pPr marL="0" marR="0" indent="0" fontAlgn="base">
              <a:lnSpc>
                <a:spcPct val="107000"/>
              </a:lnSpc>
              <a:spcBef>
                <a:spcPts val="0"/>
              </a:spcBef>
              <a:spcAft>
                <a:spcPts val="1200"/>
              </a:spcAft>
              <a:buNone/>
            </a:pPr>
            <a:r>
              <a:rPr lang="en-US" sz="600" dirty="0">
                <a:solidFill>
                  <a:srgbClr val="000000"/>
                </a:solidFill>
                <a:effectLst/>
                <a:latin typeface="Times New Roman" panose="02020603050405020304" pitchFamily="18" charset="0"/>
                <a:ea typeface="Times New Roman" panose="02020603050405020304" pitchFamily="18" charset="0"/>
              </a:rPr>
              <a:t> </a:t>
            </a:r>
            <a:endParaRPr lang="en-US" sz="600" dirty="0">
              <a:effectLst/>
              <a:latin typeface="Times New Roman" panose="02020603050405020304" pitchFamily="18" charset="0"/>
              <a:ea typeface="Calibri" panose="020F0502020204030204" pitchFamily="34" charset="0"/>
            </a:endParaRPr>
          </a:p>
          <a:p>
            <a:pPr marL="0" marR="0" indent="0" fontAlgn="base">
              <a:lnSpc>
                <a:spcPct val="107000"/>
              </a:lnSpc>
              <a:spcBef>
                <a:spcPts val="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Estonia is helping Ukraine combat and establish a cybersecurity posture. This may explain the reduction in cyber-attacks recently as seen by the monthly incident graph:</a:t>
            </a:r>
            <a:endParaRPr lang="en-US" sz="600" dirty="0">
              <a:effectLst/>
              <a:latin typeface="Times New Roman" panose="02020603050405020304" pitchFamily="18" charset="0"/>
              <a:ea typeface="Calibri" panose="020F0502020204030204" pitchFamily="34" charset="0"/>
            </a:endParaRPr>
          </a:p>
          <a:p>
            <a:pPr marL="0" marR="0" indent="0" fontAlgn="base">
              <a:lnSpc>
                <a:spcPct val="107000"/>
              </a:lnSpc>
              <a:spcBef>
                <a:spcPts val="0"/>
              </a:spcBef>
              <a:spcAft>
                <a:spcPts val="1200"/>
              </a:spcAft>
              <a:buNone/>
            </a:pPr>
            <a:r>
              <a:rPr lang="en-US" sz="600" i="1" dirty="0">
                <a:solidFill>
                  <a:srgbClr val="000000"/>
                </a:solidFill>
                <a:effectLst/>
                <a:latin typeface="Times New Roman" panose="02020603050405020304" pitchFamily="18" charset="0"/>
                <a:ea typeface="Times New Roman" panose="02020603050405020304" pitchFamily="18" charset="0"/>
              </a:rPr>
              <a:t>https://www.politico.com/news/2022/12/07/estonia-ukraine-cybersecurity-russian-hackers-00072925</a:t>
            </a:r>
            <a:endParaRPr lang="en-US" sz="600" dirty="0">
              <a:effectLst/>
              <a:latin typeface="Times New Roman" panose="02020603050405020304" pitchFamily="18" charset="0"/>
              <a:ea typeface="Calibri" panose="020F0502020204030204" pitchFamily="34" charset="0"/>
            </a:endParaRPr>
          </a:p>
          <a:p>
            <a:pPr marL="0" indent="0">
              <a:buNone/>
            </a:pPr>
            <a:endParaRPr lang="en-US" sz="600" dirty="0"/>
          </a:p>
          <a:p>
            <a:pPr marL="0" indent="0">
              <a:buNone/>
            </a:pPr>
            <a:endParaRPr lang="en-US" sz="600" dirty="0"/>
          </a:p>
        </p:txBody>
      </p:sp>
      <p:sp>
        <p:nvSpPr>
          <p:cNvPr id="4" name="Slide Number Placeholder 3">
            <a:extLst>
              <a:ext uri="{FF2B5EF4-FFF2-40B4-BE49-F238E27FC236}">
                <a16:creationId xmlns:a16="http://schemas.microsoft.com/office/drawing/2014/main" id="{D438F1D1-C562-4368-AE40-4B9D4B633532}"/>
              </a:ext>
            </a:extLst>
          </p:cNvPr>
          <p:cNvSpPr>
            <a:spLocks noGrp="1"/>
          </p:cNvSpPr>
          <p:nvPr>
            <p:ph type="sldNum" sz="quarter" idx="10"/>
          </p:nvPr>
        </p:nvSpPr>
        <p:spPr/>
        <p:txBody>
          <a:bodyPr/>
          <a:lstStyle/>
          <a:p>
            <a:pPr>
              <a:defRPr/>
            </a:pPr>
            <a:fld id="{EF611178-6C3A-F247-8731-699DBDA96700}" type="slidenum">
              <a:rPr lang="en-US" altLang="en-US" smtClean="0"/>
              <a:pPr>
                <a:defRPr/>
              </a:pPr>
              <a:t>35</a:t>
            </a:fld>
            <a:endParaRPr lang="en-US" altLang="en-US" dirty="0"/>
          </a:p>
        </p:txBody>
      </p:sp>
    </p:spTree>
    <p:extLst>
      <p:ext uri="{BB962C8B-B14F-4D97-AF65-F5344CB8AC3E}">
        <p14:creationId xmlns:p14="http://schemas.microsoft.com/office/powerpoint/2010/main" val="1413544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yberwarfare and state-sponsored hackers – the next global crisis? |  Magazine | The Times">
            <a:extLst>
              <a:ext uri="{FF2B5EF4-FFF2-40B4-BE49-F238E27FC236}">
                <a16:creationId xmlns:a16="http://schemas.microsoft.com/office/drawing/2014/main" id="{D1126F1A-E4B3-4895-88D5-7C29B04530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1" y="2345309"/>
            <a:ext cx="4038600" cy="27302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21B61A50-2E5C-4ACB-BCD7-9D3B1D200B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678"/>
          <a:stretch/>
        </p:blipFill>
        <p:spPr bwMode="auto">
          <a:xfrm>
            <a:off x="5105400" y="0"/>
            <a:ext cx="4038600" cy="236804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236CFC7-E457-4E69-8A1C-69C731FB21D6}"/>
              </a:ext>
            </a:extLst>
          </p:cNvPr>
          <p:cNvSpPr>
            <a:spLocks noGrp="1"/>
          </p:cNvSpPr>
          <p:nvPr>
            <p:ph type="title"/>
          </p:nvPr>
        </p:nvSpPr>
        <p:spPr>
          <a:xfrm>
            <a:off x="457202" y="67916"/>
            <a:ext cx="8229600" cy="506015"/>
          </a:xfrm>
        </p:spPr>
        <p:txBody>
          <a:bodyPr wrap="square" anchor="ctr">
            <a:normAutofit/>
          </a:bodyPr>
          <a:lstStyle/>
          <a:p>
            <a:pPr>
              <a:lnSpc>
                <a:spcPct val="90000"/>
              </a:lnSpc>
            </a:pPr>
            <a:r>
              <a:rPr lang="en-US" dirty="0"/>
              <a:t>How new era of warfare started</a:t>
            </a:r>
            <a:endParaRPr lang="en-US"/>
          </a:p>
        </p:txBody>
      </p:sp>
      <p:sp>
        <p:nvSpPr>
          <p:cNvPr id="3" name="Content Placeholder 2">
            <a:extLst>
              <a:ext uri="{FF2B5EF4-FFF2-40B4-BE49-F238E27FC236}">
                <a16:creationId xmlns:a16="http://schemas.microsoft.com/office/drawing/2014/main" id="{B21F1EA7-EFC4-438E-A026-810EF955A4DA}"/>
              </a:ext>
            </a:extLst>
          </p:cNvPr>
          <p:cNvSpPr>
            <a:spLocks noGrp="1"/>
          </p:cNvSpPr>
          <p:nvPr>
            <p:ph sz="half" idx="1"/>
          </p:nvPr>
        </p:nvSpPr>
        <p:spPr>
          <a:xfrm>
            <a:off x="457199" y="825001"/>
            <a:ext cx="4648199" cy="3769622"/>
          </a:xfrm>
        </p:spPr>
        <p:txBody>
          <a:bodyPr wrap="square" anchor="t">
            <a:normAutofit/>
          </a:bodyPr>
          <a:lstStyle/>
          <a:p>
            <a:pPr>
              <a:lnSpc>
                <a:spcPct val="90000"/>
              </a:lnSpc>
            </a:pPr>
            <a:r>
              <a:rPr lang="en-US" sz="2000" dirty="0"/>
              <a:t>A</a:t>
            </a:r>
            <a:r>
              <a:rPr lang="en-US" sz="2000" b="0" i="0" dirty="0">
                <a:effectLst/>
              </a:rPr>
              <a:t> customer in Iran reported arbitrary </a:t>
            </a:r>
            <a:r>
              <a:rPr lang="en-US" sz="2000" b="0" i="0" u="sng" dirty="0">
                <a:effectLst/>
                <a:hlinkClick r:id="rId5"/>
              </a:rPr>
              <a:t>BSODs</a:t>
            </a:r>
            <a:r>
              <a:rPr lang="en-US" sz="2000" b="0" i="0" dirty="0">
                <a:effectLst/>
              </a:rPr>
              <a:t> and computer reboots and </a:t>
            </a:r>
            <a:r>
              <a:rPr lang="en-US" sz="2000" dirty="0"/>
              <a:t>Responded with a Windows OS misconfiguration.</a:t>
            </a:r>
          </a:p>
          <a:p>
            <a:pPr>
              <a:lnSpc>
                <a:spcPct val="90000"/>
              </a:lnSpc>
            </a:pPr>
            <a:r>
              <a:rPr lang="en-US" sz="2000" dirty="0"/>
              <a:t>Observed persistence.</a:t>
            </a:r>
          </a:p>
          <a:p>
            <a:pPr>
              <a:lnSpc>
                <a:spcPct val="90000"/>
              </a:lnSpc>
            </a:pPr>
            <a:r>
              <a:rPr lang="en-US" sz="2000" dirty="0"/>
              <a:t>58% of devices in Iran were infected and Nobody knew what this code was intended to do.</a:t>
            </a:r>
          </a:p>
          <a:p>
            <a:pPr>
              <a:lnSpc>
                <a:spcPct val="90000"/>
              </a:lnSpc>
            </a:pPr>
            <a:r>
              <a:rPr lang="en-US" sz="2000" dirty="0"/>
              <a:t>H</a:t>
            </a:r>
            <a:r>
              <a:rPr lang="en-US" sz="2000" b="0" i="0" dirty="0">
                <a:effectLst/>
              </a:rPr>
              <a:t>ighly skilled hackers used </a:t>
            </a:r>
            <a:r>
              <a:rPr lang="en-US" sz="2000" dirty="0"/>
              <a:t>Z</a:t>
            </a:r>
            <a:r>
              <a:rPr lang="en-US" sz="2000" b="0" i="0" dirty="0">
                <a:effectLst/>
              </a:rPr>
              <a:t>ero-day vulnerabilities.</a:t>
            </a:r>
          </a:p>
        </p:txBody>
      </p:sp>
      <p:sp>
        <p:nvSpPr>
          <p:cNvPr id="4" name="Slide Number Placeholder 3">
            <a:extLst>
              <a:ext uri="{FF2B5EF4-FFF2-40B4-BE49-F238E27FC236}">
                <a16:creationId xmlns:a16="http://schemas.microsoft.com/office/drawing/2014/main" id="{B4EF4643-449F-4E6F-B022-B9A16308C5BA}"/>
              </a:ext>
            </a:extLst>
          </p:cNvPr>
          <p:cNvSpPr>
            <a:spLocks noGrp="1"/>
          </p:cNvSpPr>
          <p:nvPr>
            <p:ph type="sldNum" sz="quarter" idx="10"/>
          </p:nvPr>
        </p:nvSpPr>
        <p:spPr>
          <a:xfrm>
            <a:off x="8528050" y="-29765"/>
            <a:ext cx="592138" cy="273845"/>
          </a:xfrm>
        </p:spPr>
        <p:txBody>
          <a:bodyPr wrap="square" anchor="ctr">
            <a:normAutofit/>
          </a:bodyPr>
          <a:lstStyle/>
          <a:p>
            <a:pPr>
              <a:spcAft>
                <a:spcPts val="600"/>
              </a:spcAft>
              <a:defRPr/>
            </a:pPr>
            <a:fld id="{EF611178-6C3A-F247-8731-699DBDA96700}" type="slidenum">
              <a:rPr lang="en-US" altLang="en-US" smtClean="0"/>
              <a:pPr>
                <a:spcAft>
                  <a:spcPts val="600"/>
                </a:spcAft>
                <a:defRPr/>
              </a:pPr>
              <a:t>4</a:t>
            </a:fld>
            <a:endParaRPr lang="en-US" altLang="en-US"/>
          </a:p>
        </p:txBody>
      </p:sp>
      <p:pic>
        <p:nvPicPr>
          <p:cNvPr id="1028" name="Picture 4" descr="Cyber Attacks from Iran on the Rise - Ericom Blog">
            <a:extLst>
              <a:ext uri="{FF2B5EF4-FFF2-40B4-BE49-F238E27FC236}">
                <a16:creationId xmlns:a16="http://schemas.microsoft.com/office/drawing/2014/main" id="{7CBD0F96-AAFB-4A65-9F99-E057D75855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1224" y="1771650"/>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630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6CFC7-E457-4E69-8A1C-69C731FB21D6}"/>
              </a:ext>
            </a:extLst>
          </p:cNvPr>
          <p:cNvSpPr>
            <a:spLocks noGrp="1"/>
          </p:cNvSpPr>
          <p:nvPr>
            <p:ph type="title"/>
          </p:nvPr>
        </p:nvSpPr>
        <p:spPr/>
        <p:txBody>
          <a:bodyPr/>
          <a:lstStyle/>
          <a:p>
            <a:r>
              <a:rPr lang="en-US" dirty="0"/>
              <a:t>How new era of warfare started</a:t>
            </a:r>
          </a:p>
        </p:txBody>
      </p:sp>
      <p:pic>
        <p:nvPicPr>
          <p:cNvPr id="6" name="Content Placeholder 5">
            <a:extLst>
              <a:ext uri="{FF2B5EF4-FFF2-40B4-BE49-F238E27FC236}">
                <a16:creationId xmlns:a16="http://schemas.microsoft.com/office/drawing/2014/main" id="{00B45624-7282-45C0-BCEA-1C9F7FECB8B3}"/>
              </a:ext>
            </a:extLst>
          </p:cNvPr>
          <p:cNvPicPr>
            <a:picLocks noGrp="1" noChangeAspect="1"/>
          </p:cNvPicPr>
          <p:nvPr>
            <p:ph idx="1"/>
          </p:nvPr>
        </p:nvPicPr>
        <p:blipFill>
          <a:blip r:embed="rId3"/>
          <a:stretch>
            <a:fillRect/>
          </a:stretch>
        </p:blipFill>
        <p:spPr>
          <a:xfrm>
            <a:off x="1894151" y="769938"/>
            <a:ext cx="5355698" cy="3830637"/>
          </a:xfrm>
        </p:spPr>
      </p:pic>
      <p:sp>
        <p:nvSpPr>
          <p:cNvPr id="4" name="Slide Number Placeholder 3">
            <a:extLst>
              <a:ext uri="{FF2B5EF4-FFF2-40B4-BE49-F238E27FC236}">
                <a16:creationId xmlns:a16="http://schemas.microsoft.com/office/drawing/2014/main" id="{B4EF4643-449F-4E6F-B022-B9A16308C5BA}"/>
              </a:ext>
            </a:extLst>
          </p:cNvPr>
          <p:cNvSpPr>
            <a:spLocks noGrp="1"/>
          </p:cNvSpPr>
          <p:nvPr>
            <p:ph type="sldNum" sz="quarter" idx="10"/>
          </p:nvPr>
        </p:nvSpPr>
        <p:spPr/>
        <p:txBody>
          <a:bodyPr/>
          <a:lstStyle/>
          <a:p>
            <a:pPr>
              <a:defRPr/>
            </a:pPr>
            <a:fld id="{EF611178-6C3A-F247-8731-699DBDA96700}" type="slidenum">
              <a:rPr lang="en-US" altLang="en-US" smtClean="0"/>
              <a:pPr>
                <a:defRPr/>
              </a:pPr>
              <a:t>5</a:t>
            </a:fld>
            <a:endParaRPr lang="en-US" altLang="en-US" dirty="0"/>
          </a:p>
        </p:txBody>
      </p:sp>
    </p:spTree>
    <p:extLst>
      <p:ext uri="{BB962C8B-B14F-4D97-AF65-F5344CB8AC3E}">
        <p14:creationId xmlns:p14="http://schemas.microsoft.com/office/powerpoint/2010/main" val="3257137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4A1153-5C8E-4CFF-BFD2-7F38CB0AFA0B}"/>
              </a:ext>
            </a:extLst>
          </p:cNvPr>
          <p:cNvPicPr>
            <a:picLocks noChangeAspect="1"/>
          </p:cNvPicPr>
          <p:nvPr/>
        </p:nvPicPr>
        <p:blipFill rotWithShape="1">
          <a:blip r:embed="rId3"/>
          <a:srcRect b="61272"/>
          <a:stretch/>
        </p:blipFill>
        <p:spPr>
          <a:xfrm>
            <a:off x="6362492" y="2102212"/>
            <a:ext cx="2688594" cy="798930"/>
          </a:xfrm>
          <a:prstGeom prst="rect">
            <a:avLst/>
          </a:prstGeom>
        </p:spPr>
      </p:pic>
      <p:sp>
        <p:nvSpPr>
          <p:cNvPr id="2" name="Title 1">
            <a:extLst>
              <a:ext uri="{FF2B5EF4-FFF2-40B4-BE49-F238E27FC236}">
                <a16:creationId xmlns:a16="http://schemas.microsoft.com/office/drawing/2014/main" id="{B236CFC7-E457-4E69-8A1C-69C731FB21D6}"/>
              </a:ext>
            </a:extLst>
          </p:cNvPr>
          <p:cNvSpPr>
            <a:spLocks noGrp="1"/>
          </p:cNvSpPr>
          <p:nvPr>
            <p:ph type="title"/>
          </p:nvPr>
        </p:nvSpPr>
        <p:spPr/>
        <p:txBody>
          <a:bodyPr/>
          <a:lstStyle/>
          <a:p>
            <a:r>
              <a:rPr lang="en-US" dirty="0"/>
              <a:t>How new era of warfare started</a:t>
            </a:r>
          </a:p>
        </p:txBody>
      </p:sp>
      <p:sp>
        <p:nvSpPr>
          <p:cNvPr id="3" name="Content Placeholder 2">
            <a:extLst>
              <a:ext uri="{FF2B5EF4-FFF2-40B4-BE49-F238E27FC236}">
                <a16:creationId xmlns:a16="http://schemas.microsoft.com/office/drawing/2014/main" id="{B21F1EA7-EFC4-438E-A026-810EF955A4DA}"/>
              </a:ext>
            </a:extLst>
          </p:cNvPr>
          <p:cNvSpPr>
            <a:spLocks noGrp="1"/>
          </p:cNvSpPr>
          <p:nvPr>
            <p:ph idx="1"/>
          </p:nvPr>
        </p:nvSpPr>
        <p:spPr/>
        <p:txBody>
          <a:bodyPr/>
          <a:lstStyle/>
          <a:p>
            <a:r>
              <a:rPr lang="en-US" i="0" dirty="0">
                <a:solidFill>
                  <a:srgbClr val="333333"/>
                </a:solidFill>
                <a:effectLst/>
                <a:latin typeface="PT Serif" panose="020A0603040505020204" pitchFamily="18" charset="0"/>
              </a:rPr>
              <a:t>The Stuxnet drivers were </a:t>
            </a:r>
            <a:r>
              <a:rPr lang="en-US" i="0" u="sng" dirty="0">
                <a:solidFill>
                  <a:srgbClr val="121212"/>
                </a:solidFill>
                <a:effectLst/>
                <a:latin typeface="inherit"/>
                <a:hlinkClick r:id="rId4"/>
              </a:rPr>
              <a:t>signed with genuine digital certificates</a:t>
            </a:r>
            <a:r>
              <a:rPr lang="en-US" u="sng" dirty="0">
                <a:solidFill>
                  <a:srgbClr val="333333"/>
                </a:solidFill>
                <a:latin typeface="PT Serif" panose="020A0603040505020204" pitchFamily="18" charset="0"/>
              </a:rPr>
              <a:t> </a:t>
            </a:r>
            <a:r>
              <a:rPr lang="en-US" i="0" dirty="0">
                <a:solidFill>
                  <a:srgbClr val="333333"/>
                </a:solidFill>
                <a:effectLst/>
                <a:latin typeface="PT Serif" panose="020A0603040505020204" pitchFamily="18" charset="0"/>
              </a:rPr>
              <a:t>from respected companies.</a:t>
            </a:r>
          </a:p>
          <a:p>
            <a:r>
              <a:rPr lang="en-US" dirty="0">
                <a:solidFill>
                  <a:srgbClr val="333333"/>
                </a:solidFill>
                <a:latin typeface="PT Serif" panose="020A0603040505020204" pitchFamily="18" charset="0"/>
              </a:rPr>
              <a:t>Said; </a:t>
            </a:r>
            <a:r>
              <a:rPr lang="en-US" dirty="0">
                <a:solidFill>
                  <a:srgbClr val="FF0000"/>
                </a:solidFill>
                <a:latin typeface="PT Serif" panose="020A0603040505020204" pitchFamily="18" charset="0"/>
              </a:rPr>
              <a:t>It was an option.</a:t>
            </a:r>
          </a:p>
          <a:p>
            <a:r>
              <a:rPr lang="en-US" b="0" i="0" dirty="0">
                <a:solidFill>
                  <a:srgbClr val="333333"/>
                </a:solidFill>
                <a:effectLst/>
                <a:latin typeface="PT Serif" panose="020A0603040505020204" pitchFamily="18" charset="0"/>
              </a:rPr>
              <a:t>And then Estates comes in business. </a:t>
            </a:r>
          </a:p>
          <a:p>
            <a:r>
              <a:rPr lang="en-US" dirty="0">
                <a:solidFill>
                  <a:srgbClr val="333333"/>
                </a:solidFill>
                <a:latin typeface="PT Serif" panose="020A0603040505020204" pitchFamily="18" charset="0"/>
              </a:rPr>
              <a:t>Detections were delayed.</a:t>
            </a:r>
            <a:endParaRPr lang="en-US" b="0" i="0" dirty="0">
              <a:solidFill>
                <a:srgbClr val="333333"/>
              </a:solidFill>
              <a:effectLst/>
              <a:latin typeface="PT Serif" panose="020A0603040505020204" pitchFamily="18" charset="0"/>
            </a:endParaRPr>
          </a:p>
          <a:p>
            <a:r>
              <a:rPr lang="en-US" dirty="0">
                <a:solidFill>
                  <a:srgbClr val="333333"/>
                </a:solidFill>
                <a:latin typeface="PT Serif" panose="020A0603040505020204" pitchFamily="18" charset="0"/>
              </a:rPr>
              <a:t>Pay </a:t>
            </a:r>
            <a:r>
              <a:rPr lang="en-US" b="0" i="0" dirty="0">
                <a:solidFill>
                  <a:srgbClr val="333333"/>
                </a:solidFill>
                <a:effectLst/>
                <a:latin typeface="PT Serif" panose="020A0603040505020204" pitchFamily="18" charset="0"/>
              </a:rPr>
              <a:t>Exploit hackers; </a:t>
            </a:r>
            <a:r>
              <a:rPr lang="en-US" b="0" i="0" dirty="0">
                <a:solidFill>
                  <a:srgbClr val="FF0000"/>
                </a:solidFill>
                <a:effectLst/>
                <a:latin typeface="PT Serif" panose="020A0603040505020204" pitchFamily="18" charset="0"/>
              </a:rPr>
              <a:t>buy exploits and keep zero days</a:t>
            </a:r>
            <a:r>
              <a:rPr lang="en-US" b="0" i="0" dirty="0">
                <a:solidFill>
                  <a:srgbClr val="333333"/>
                </a:solidFill>
                <a:effectLst/>
                <a:latin typeface="PT Serif" panose="020A0603040505020204" pitchFamily="18" charset="0"/>
              </a:rPr>
              <a:t>.</a:t>
            </a:r>
          </a:p>
        </p:txBody>
      </p:sp>
      <p:sp>
        <p:nvSpPr>
          <p:cNvPr id="4" name="Slide Number Placeholder 3">
            <a:extLst>
              <a:ext uri="{FF2B5EF4-FFF2-40B4-BE49-F238E27FC236}">
                <a16:creationId xmlns:a16="http://schemas.microsoft.com/office/drawing/2014/main" id="{B4EF4643-449F-4E6F-B022-B9A16308C5BA}"/>
              </a:ext>
            </a:extLst>
          </p:cNvPr>
          <p:cNvSpPr>
            <a:spLocks noGrp="1"/>
          </p:cNvSpPr>
          <p:nvPr>
            <p:ph type="sldNum" sz="quarter" idx="10"/>
          </p:nvPr>
        </p:nvSpPr>
        <p:spPr/>
        <p:txBody>
          <a:bodyPr/>
          <a:lstStyle/>
          <a:p>
            <a:pPr>
              <a:defRPr/>
            </a:pPr>
            <a:fld id="{EF611178-6C3A-F247-8731-699DBDA96700}" type="slidenum">
              <a:rPr lang="en-US" altLang="en-US" smtClean="0"/>
              <a:pPr>
                <a:defRPr/>
              </a:pPr>
              <a:t>6</a:t>
            </a:fld>
            <a:endParaRPr lang="en-US" altLang="en-US" dirty="0"/>
          </a:p>
        </p:txBody>
      </p:sp>
      <p:pic>
        <p:nvPicPr>
          <p:cNvPr id="2050" name="Picture 2" descr="Top 10 State Sponsored Hackers Organizations - Young Diplomats">
            <a:extLst>
              <a:ext uri="{FF2B5EF4-FFF2-40B4-BE49-F238E27FC236}">
                <a16:creationId xmlns:a16="http://schemas.microsoft.com/office/drawing/2014/main" id="{FA2F4518-6603-4FDD-9BF6-F995E4DBE6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2492" y="3490821"/>
            <a:ext cx="2688594" cy="1505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747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34FC-E6D2-42DA-884C-DF347DA9EF65}"/>
              </a:ext>
            </a:extLst>
          </p:cNvPr>
          <p:cNvSpPr>
            <a:spLocks noGrp="1"/>
          </p:cNvSpPr>
          <p:nvPr>
            <p:ph type="title"/>
          </p:nvPr>
        </p:nvSpPr>
        <p:spPr/>
        <p:txBody>
          <a:bodyPr/>
          <a:lstStyle/>
          <a:p>
            <a:r>
              <a:rPr lang="en-US" dirty="0"/>
              <a:t>Exploits Game</a:t>
            </a:r>
          </a:p>
        </p:txBody>
      </p:sp>
      <p:sp>
        <p:nvSpPr>
          <p:cNvPr id="4" name="Slide Number Placeholder 3">
            <a:extLst>
              <a:ext uri="{FF2B5EF4-FFF2-40B4-BE49-F238E27FC236}">
                <a16:creationId xmlns:a16="http://schemas.microsoft.com/office/drawing/2014/main" id="{6245DA4D-7029-4601-9DF8-1F2B4FE880DA}"/>
              </a:ext>
            </a:extLst>
          </p:cNvPr>
          <p:cNvSpPr>
            <a:spLocks noGrp="1"/>
          </p:cNvSpPr>
          <p:nvPr>
            <p:ph type="sldNum" sz="quarter" idx="10"/>
          </p:nvPr>
        </p:nvSpPr>
        <p:spPr/>
        <p:txBody>
          <a:bodyPr/>
          <a:lstStyle/>
          <a:p>
            <a:pPr>
              <a:defRPr/>
            </a:pPr>
            <a:fld id="{EF611178-6C3A-F247-8731-699DBDA96700}" type="slidenum">
              <a:rPr lang="en-US" altLang="en-US" smtClean="0"/>
              <a:pPr>
                <a:defRPr/>
              </a:pPr>
              <a:t>7</a:t>
            </a:fld>
            <a:endParaRPr lang="en-US" altLang="en-US" dirty="0"/>
          </a:p>
        </p:txBody>
      </p:sp>
      <p:pic>
        <p:nvPicPr>
          <p:cNvPr id="3074" name="Picture 2" descr="EternalBlue was first developed by the NSA and later spread by hacker group Shadow Brokers">
            <a:extLst>
              <a:ext uri="{FF2B5EF4-FFF2-40B4-BE49-F238E27FC236}">
                <a16:creationId xmlns:a16="http://schemas.microsoft.com/office/drawing/2014/main" id="{17B4D72E-5DDC-48BD-AAC0-A8333DAAFC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387" y="2204157"/>
            <a:ext cx="5259446" cy="23906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F9A63BD-297C-49B3-B9D6-A5B39C81E915}"/>
              </a:ext>
            </a:extLst>
          </p:cNvPr>
          <p:cNvPicPr>
            <a:picLocks noChangeAspect="1"/>
          </p:cNvPicPr>
          <p:nvPr/>
        </p:nvPicPr>
        <p:blipFill>
          <a:blip r:embed="rId3"/>
          <a:stretch>
            <a:fillRect/>
          </a:stretch>
        </p:blipFill>
        <p:spPr>
          <a:xfrm>
            <a:off x="23813" y="632087"/>
            <a:ext cx="4864072" cy="1445282"/>
          </a:xfrm>
          <a:prstGeom prst="rect">
            <a:avLst/>
          </a:prstGeom>
        </p:spPr>
      </p:pic>
      <p:pic>
        <p:nvPicPr>
          <p:cNvPr id="8" name="Picture 7">
            <a:extLst>
              <a:ext uri="{FF2B5EF4-FFF2-40B4-BE49-F238E27FC236}">
                <a16:creationId xmlns:a16="http://schemas.microsoft.com/office/drawing/2014/main" id="{D80E345F-E939-4FAD-AA37-9B8EC01FECEC}"/>
              </a:ext>
            </a:extLst>
          </p:cNvPr>
          <p:cNvPicPr>
            <a:picLocks noChangeAspect="1"/>
          </p:cNvPicPr>
          <p:nvPr/>
        </p:nvPicPr>
        <p:blipFill>
          <a:blip r:embed="rId4"/>
          <a:stretch>
            <a:fillRect/>
          </a:stretch>
        </p:blipFill>
        <p:spPr>
          <a:xfrm>
            <a:off x="5089149" y="1252322"/>
            <a:ext cx="3911024" cy="2857501"/>
          </a:xfrm>
          <a:prstGeom prst="rect">
            <a:avLst/>
          </a:prstGeom>
        </p:spPr>
      </p:pic>
    </p:spTree>
    <p:extLst>
      <p:ext uri="{BB962C8B-B14F-4D97-AF65-F5344CB8AC3E}">
        <p14:creationId xmlns:p14="http://schemas.microsoft.com/office/powerpoint/2010/main" val="1993797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7933A-AE99-4576-A3F2-841E11B0E41C}"/>
              </a:ext>
            </a:extLst>
          </p:cNvPr>
          <p:cNvSpPr>
            <a:spLocks noGrp="1"/>
          </p:cNvSpPr>
          <p:nvPr>
            <p:ph type="title"/>
          </p:nvPr>
        </p:nvSpPr>
        <p:spPr/>
        <p:txBody>
          <a:bodyPr/>
          <a:lstStyle/>
          <a:p>
            <a:r>
              <a:rPr lang="es-ES" dirty="0"/>
              <a:t>New </a:t>
            </a:r>
            <a:r>
              <a:rPr lang="es-ES" dirty="0" err="1"/>
              <a:t>Battlefield</a:t>
            </a:r>
            <a:endParaRPr lang="en-US" dirty="0"/>
          </a:p>
        </p:txBody>
      </p:sp>
      <p:sp>
        <p:nvSpPr>
          <p:cNvPr id="3" name="Content Placeholder 2">
            <a:extLst>
              <a:ext uri="{FF2B5EF4-FFF2-40B4-BE49-F238E27FC236}">
                <a16:creationId xmlns:a16="http://schemas.microsoft.com/office/drawing/2014/main" id="{DED16646-EF83-4F77-B356-81354B4C7E07}"/>
              </a:ext>
            </a:extLst>
          </p:cNvPr>
          <p:cNvSpPr>
            <a:spLocks noGrp="1"/>
          </p:cNvSpPr>
          <p:nvPr>
            <p:ph idx="1"/>
          </p:nvPr>
        </p:nvSpPr>
        <p:spPr>
          <a:xfrm>
            <a:off x="298450" y="711995"/>
            <a:ext cx="8229600" cy="3831379"/>
          </a:xfrm>
        </p:spPr>
        <p:txBody>
          <a:bodyPr/>
          <a:lstStyle/>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9F5284C-39D5-4681-949A-217F10D7D860}"/>
              </a:ext>
            </a:extLst>
          </p:cNvPr>
          <p:cNvSpPr>
            <a:spLocks noGrp="1"/>
          </p:cNvSpPr>
          <p:nvPr>
            <p:ph type="sldNum" sz="quarter" idx="10"/>
          </p:nvPr>
        </p:nvSpPr>
        <p:spPr/>
        <p:txBody>
          <a:bodyPr/>
          <a:lstStyle/>
          <a:p>
            <a:pPr>
              <a:defRPr/>
            </a:pPr>
            <a:fld id="{EF611178-6C3A-F247-8731-699DBDA96700}" type="slidenum">
              <a:rPr lang="en-US" altLang="en-US" smtClean="0"/>
              <a:pPr>
                <a:defRPr/>
              </a:pPr>
              <a:t>8</a:t>
            </a:fld>
            <a:endParaRPr lang="en-US" altLang="en-US" dirty="0"/>
          </a:p>
        </p:txBody>
      </p:sp>
      <p:sp>
        <p:nvSpPr>
          <p:cNvPr id="9" name="TextBox 8">
            <a:extLst>
              <a:ext uri="{FF2B5EF4-FFF2-40B4-BE49-F238E27FC236}">
                <a16:creationId xmlns:a16="http://schemas.microsoft.com/office/drawing/2014/main" id="{83730558-E23D-4285-B557-5C1BDAB4D1F9}"/>
              </a:ext>
            </a:extLst>
          </p:cNvPr>
          <p:cNvSpPr txBox="1"/>
          <p:nvPr/>
        </p:nvSpPr>
        <p:spPr>
          <a:xfrm>
            <a:off x="2388781" y="4680057"/>
            <a:ext cx="6561285" cy="338554"/>
          </a:xfrm>
          <a:prstGeom prst="rect">
            <a:avLst/>
          </a:prstGeom>
          <a:noFill/>
        </p:spPr>
        <p:txBody>
          <a:bodyPr wrap="square" rtlCol="0">
            <a:spAutoFit/>
          </a:bodyPr>
          <a:lstStyle/>
          <a:p>
            <a:pPr marL="228600" indent="-228600">
              <a:buFont typeface="+mj-lt"/>
              <a:buAutoNum type="arabicParenR"/>
            </a:pPr>
            <a:r>
              <a:rPr lang="en-US" sz="800" dirty="0"/>
              <a:t>#https//www.imperva.com/learn/application-security/cyber-warfare/#~text=Cyber%20warfare%20is%20usually%20defined,and%20even%20loss%20of%20life.</a:t>
            </a:r>
          </a:p>
        </p:txBody>
      </p:sp>
      <p:pic>
        <p:nvPicPr>
          <p:cNvPr id="5122" name="Picture 2" descr="Inside the Russian cyber war on Ukraine that never was - Task &amp; Purpose">
            <a:extLst>
              <a:ext uri="{FF2B5EF4-FFF2-40B4-BE49-F238E27FC236}">
                <a16:creationId xmlns:a16="http://schemas.microsoft.com/office/drawing/2014/main" id="{D196F0F8-2B08-4D3B-9229-3014C3C8BF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8192" y="788232"/>
            <a:ext cx="6675808" cy="375514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ere Is No Cyber 'Shock and Awe': Plausible Threats in the Ukrainian  Conflict - War on the Rocks">
            <a:extLst>
              <a:ext uri="{FF2B5EF4-FFF2-40B4-BE49-F238E27FC236}">
                <a16:creationId xmlns:a16="http://schemas.microsoft.com/office/drawing/2014/main" id="{DF4F59C7-2211-45C8-A199-E0C7CBDAB7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50" y="2509554"/>
            <a:ext cx="3449781" cy="220459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US must prepare for proliferation of cyber warfare">
            <a:extLst>
              <a:ext uri="{FF2B5EF4-FFF2-40B4-BE49-F238E27FC236}">
                <a16:creationId xmlns:a16="http://schemas.microsoft.com/office/drawing/2014/main" id="{579C5707-4DA3-4567-83A7-0BF82A4B0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187" y="711995"/>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100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7933A-AE99-4576-A3F2-841E11B0E41C}"/>
              </a:ext>
            </a:extLst>
          </p:cNvPr>
          <p:cNvSpPr>
            <a:spLocks noGrp="1"/>
          </p:cNvSpPr>
          <p:nvPr>
            <p:ph type="title"/>
          </p:nvPr>
        </p:nvSpPr>
        <p:spPr/>
        <p:txBody>
          <a:bodyPr/>
          <a:lstStyle/>
          <a:p>
            <a:r>
              <a:rPr lang="es-ES" dirty="0" err="1"/>
              <a:t>How</a:t>
            </a:r>
            <a:r>
              <a:rPr lang="es-ES" dirty="0"/>
              <a:t> </a:t>
            </a:r>
            <a:r>
              <a:rPr lang="es-ES" dirty="0" err="1"/>
              <a:t>it</a:t>
            </a:r>
            <a:r>
              <a:rPr lang="es-ES" dirty="0"/>
              <a:t> </a:t>
            </a:r>
            <a:r>
              <a:rPr lang="es-ES" dirty="0" err="1"/>
              <a:t>become</a:t>
            </a:r>
            <a:r>
              <a:rPr lang="es-ES" dirty="0"/>
              <a:t> </a:t>
            </a:r>
            <a:r>
              <a:rPr lang="es-ES" dirty="0" err="1"/>
              <a:t>now</a:t>
            </a:r>
            <a:endParaRPr lang="en-US" dirty="0"/>
          </a:p>
        </p:txBody>
      </p:sp>
      <p:sp>
        <p:nvSpPr>
          <p:cNvPr id="3" name="Content Placeholder 2">
            <a:extLst>
              <a:ext uri="{FF2B5EF4-FFF2-40B4-BE49-F238E27FC236}">
                <a16:creationId xmlns:a16="http://schemas.microsoft.com/office/drawing/2014/main" id="{DED16646-EF83-4F77-B356-81354B4C7E07}"/>
              </a:ext>
            </a:extLst>
          </p:cNvPr>
          <p:cNvSpPr>
            <a:spLocks noGrp="1"/>
          </p:cNvSpPr>
          <p:nvPr>
            <p:ph idx="1"/>
          </p:nvPr>
        </p:nvSpPr>
        <p:spPr>
          <a:xfrm>
            <a:off x="298450" y="711995"/>
            <a:ext cx="8229600" cy="3831379"/>
          </a:xfrm>
        </p:spPr>
        <p:txBody>
          <a:bodyPr/>
          <a:lstStyle/>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9F5284C-39D5-4681-949A-217F10D7D860}"/>
              </a:ext>
            </a:extLst>
          </p:cNvPr>
          <p:cNvSpPr>
            <a:spLocks noGrp="1"/>
          </p:cNvSpPr>
          <p:nvPr>
            <p:ph type="sldNum" sz="quarter" idx="10"/>
          </p:nvPr>
        </p:nvSpPr>
        <p:spPr/>
        <p:txBody>
          <a:bodyPr/>
          <a:lstStyle/>
          <a:p>
            <a:pPr>
              <a:defRPr/>
            </a:pPr>
            <a:fld id="{EF611178-6C3A-F247-8731-699DBDA96700}" type="slidenum">
              <a:rPr lang="en-US" altLang="en-US" smtClean="0"/>
              <a:pPr>
                <a:defRPr/>
              </a:pPr>
              <a:t>9</a:t>
            </a:fld>
            <a:endParaRPr lang="en-US" altLang="en-US" dirty="0"/>
          </a:p>
        </p:txBody>
      </p:sp>
      <p:pic>
        <p:nvPicPr>
          <p:cNvPr id="11" name="Picture 10">
            <a:extLst>
              <a:ext uri="{FF2B5EF4-FFF2-40B4-BE49-F238E27FC236}">
                <a16:creationId xmlns:a16="http://schemas.microsoft.com/office/drawing/2014/main" id="{3D06849F-AE34-4B32-A96C-D1D04A27F09A}"/>
              </a:ext>
            </a:extLst>
          </p:cNvPr>
          <p:cNvPicPr>
            <a:picLocks noChangeAspect="1"/>
          </p:cNvPicPr>
          <p:nvPr/>
        </p:nvPicPr>
        <p:blipFill>
          <a:blip r:embed="rId2"/>
          <a:stretch>
            <a:fillRect/>
          </a:stretch>
        </p:blipFill>
        <p:spPr>
          <a:xfrm>
            <a:off x="298450" y="750094"/>
            <a:ext cx="8388350" cy="3941987"/>
          </a:xfrm>
          <a:prstGeom prst="rect">
            <a:avLst/>
          </a:prstGeom>
        </p:spPr>
      </p:pic>
      <p:sp>
        <p:nvSpPr>
          <p:cNvPr id="12" name="TextBox 11">
            <a:extLst>
              <a:ext uri="{FF2B5EF4-FFF2-40B4-BE49-F238E27FC236}">
                <a16:creationId xmlns:a16="http://schemas.microsoft.com/office/drawing/2014/main" id="{A8778D0A-0FE3-4A05-A247-99250852C5FC}"/>
              </a:ext>
            </a:extLst>
          </p:cNvPr>
          <p:cNvSpPr txBox="1"/>
          <p:nvPr/>
        </p:nvSpPr>
        <p:spPr>
          <a:xfrm>
            <a:off x="2388781" y="4680057"/>
            <a:ext cx="6561285" cy="215444"/>
          </a:xfrm>
          <a:prstGeom prst="rect">
            <a:avLst/>
          </a:prstGeom>
          <a:noFill/>
        </p:spPr>
        <p:txBody>
          <a:bodyPr wrap="square" rtlCol="0">
            <a:spAutoFit/>
          </a:bodyPr>
          <a:lstStyle/>
          <a:p>
            <a:pPr marL="228600" indent="-228600">
              <a:buFont typeface="+mj-lt"/>
              <a:buAutoNum type="arabicParenR"/>
            </a:pPr>
            <a:r>
              <a:rPr lang="en-US" sz="800" dirty="0"/>
              <a:t>https//query.prod.cms.rt.microsoft.com/cms/api/am/binary/RE4Vwwd</a:t>
            </a:r>
          </a:p>
        </p:txBody>
      </p:sp>
    </p:spTree>
    <p:extLst>
      <p:ext uri="{BB962C8B-B14F-4D97-AF65-F5344CB8AC3E}">
        <p14:creationId xmlns:p14="http://schemas.microsoft.com/office/powerpoint/2010/main" val="2603141505"/>
      </p:ext>
    </p:extLst>
  </p:cSld>
  <p:clrMapOvr>
    <a:masterClrMapping/>
  </p:clrMapOvr>
</p:sld>
</file>

<file path=ppt/theme/theme1.xml><?xml version="1.0" encoding="utf-8"?>
<a:theme xmlns:a="http://schemas.openxmlformats.org/drawingml/2006/main" name="WatchGuard_2016">
  <a:themeElements>
    <a:clrScheme name="WatchGuard Colors">
      <a:dk1>
        <a:srgbClr val="333333"/>
      </a:dk1>
      <a:lt1>
        <a:srgbClr val="FFFFFF"/>
      </a:lt1>
      <a:dk2>
        <a:srgbClr val="FF3333"/>
      </a:dk2>
      <a:lt2>
        <a:srgbClr val="FFFFFF"/>
      </a:lt2>
      <a:accent1>
        <a:srgbClr val="B32317"/>
      </a:accent1>
      <a:accent2>
        <a:srgbClr val="26BCD7"/>
      </a:accent2>
      <a:accent3>
        <a:srgbClr val="00467F"/>
      </a:accent3>
      <a:accent4>
        <a:srgbClr val="F89828"/>
      </a:accent4>
      <a:accent5>
        <a:srgbClr val="26BCD7"/>
      </a:accent5>
      <a:accent6>
        <a:srgbClr val="8DC641"/>
      </a:accent6>
      <a:hlink>
        <a:srgbClr val="FF3333"/>
      </a:hlink>
      <a:folHlink>
        <a:srgbClr val="33333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_WatchGuard_Template_010216_v3" id="{DA90B800-13A8-B24A-B32A-F082A441A350}" vid="{F7DFEEAE-2B24-1949-AD24-7F4924AC05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B4005D9E3367841B8133DC16E2CA0C5" ma:contentTypeVersion="8" ma:contentTypeDescription="Create a new document." ma:contentTypeScope="" ma:versionID="09b02c7bb5c11e94011aae484563c38d">
  <xsd:schema xmlns:xsd="http://www.w3.org/2001/XMLSchema" xmlns:xs="http://www.w3.org/2001/XMLSchema" xmlns:p="http://schemas.microsoft.com/office/2006/metadata/properties" xmlns:ns2="2fc784a7-eac2-4729-8291-eda7c6e43d70" targetNamespace="http://schemas.microsoft.com/office/2006/metadata/properties" ma:root="true" ma:fieldsID="6c2ec72030b46cd7db5e4ea8f0b91378" ns2:_="">
    <xsd:import namespace="2fc784a7-eac2-4729-8291-eda7c6e43d7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c784a7-eac2-4729-8291-eda7c6e43d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0DD382-103D-4FD4-A0D2-A5E0F038079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2700A43-2957-4B4F-B9B2-614592CDFD03}">
  <ds:schemaRefs>
    <ds:schemaRef ds:uri="http://schemas.microsoft.com/sharepoint/v3/contenttype/forms"/>
  </ds:schemaRefs>
</ds:datastoreItem>
</file>

<file path=customXml/itemProps3.xml><?xml version="1.0" encoding="utf-8"?>
<ds:datastoreItem xmlns:ds="http://schemas.openxmlformats.org/officeDocument/2006/customXml" ds:itemID="{BD5DA11A-3F94-4546-8574-85B8F70191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c784a7-eac2-4729-8291-eda7c6e43d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7566</TotalTime>
  <Words>2875</Words>
  <Application>Microsoft Office PowerPoint</Application>
  <PresentationFormat>On-screen Show (16:9)</PresentationFormat>
  <Paragraphs>487</Paragraphs>
  <Slides>35</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-apple-system</vt:lpstr>
      <vt:lpstr>Arial</vt:lpstr>
      <vt:lpstr>Arial</vt:lpstr>
      <vt:lpstr>Calibri</vt:lpstr>
      <vt:lpstr>inherit</vt:lpstr>
      <vt:lpstr>PT Sans</vt:lpstr>
      <vt:lpstr>PT Serif</vt:lpstr>
      <vt:lpstr>Source Code Pro</vt:lpstr>
      <vt:lpstr>Times New Roman</vt:lpstr>
      <vt:lpstr>ui-monospace</vt:lpstr>
      <vt:lpstr>Wingdings</vt:lpstr>
      <vt:lpstr>WatchGuard_2016</vt:lpstr>
      <vt:lpstr>Malware involvement at Battlefields</vt:lpstr>
      <vt:lpstr>Agenda</vt:lpstr>
      <vt:lpstr>Introduction</vt:lpstr>
      <vt:lpstr>How new era of warfare started</vt:lpstr>
      <vt:lpstr>How new era of warfare started</vt:lpstr>
      <vt:lpstr>How new era of warfare started</vt:lpstr>
      <vt:lpstr>Exploits Game</vt:lpstr>
      <vt:lpstr>New Battlefield</vt:lpstr>
      <vt:lpstr>How it become now</vt:lpstr>
      <vt:lpstr>Types of attacks used in the War-time</vt:lpstr>
      <vt:lpstr>Threats</vt:lpstr>
      <vt:lpstr>Threats</vt:lpstr>
      <vt:lpstr>Threats</vt:lpstr>
      <vt:lpstr>Timeline of various attacks executed in War </vt:lpstr>
      <vt:lpstr>Reported Incidents</vt:lpstr>
      <vt:lpstr>PowerPoint Presentation</vt:lpstr>
      <vt:lpstr>PowerPoint Presentation</vt:lpstr>
      <vt:lpstr>Consequences </vt:lpstr>
      <vt:lpstr>Learning for us</vt:lpstr>
      <vt:lpstr>Detective measures</vt:lpstr>
      <vt:lpstr>Yara Signature</vt:lpstr>
      <vt:lpstr>Recomendations</vt:lpstr>
      <vt:lpstr>Threat Hunting</vt:lpstr>
      <vt:lpstr>IOC’s</vt:lpstr>
      <vt:lpstr>Recommendations for users &amp; organizations</vt:lpstr>
      <vt:lpstr>References</vt:lpstr>
      <vt:lpstr>Thank you!</vt:lpstr>
      <vt:lpstr>Major Malware involved</vt:lpstr>
      <vt:lpstr>Major Malware involved</vt:lpstr>
      <vt:lpstr>Major Malware involved</vt:lpstr>
      <vt:lpstr>Major Malware involved</vt:lpstr>
      <vt:lpstr>Major Malware involved</vt:lpstr>
      <vt:lpstr>Major Malware involved</vt:lpstr>
      <vt:lpstr>Major Malware involved</vt:lpstr>
      <vt:lpstr>Major Malware involved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Authpoint Roadmap 2020</dc:title>
  <dc:creator>Alexandre Cagnoni</dc:creator>
  <cp:lastModifiedBy>Ashu Sharma</cp:lastModifiedBy>
  <cp:revision>154</cp:revision>
  <dcterms:created xsi:type="dcterms:W3CDTF">2020-03-11T15:31:22Z</dcterms:created>
  <dcterms:modified xsi:type="dcterms:W3CDTF">2023-01-05T20:46:25Z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0x0101004B4005D9E3367841B8133DC16E2CA0C5</vt:lpwstr>
  </property>
</Properties>
</file>